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Lst>
  <p:sldSz cy="5143500" cx="9144000"/>
  <p:notesSz cx="6858000" cy="9144000"/>
  <p:embeddedFontLst>
    <p:embeddedFont>
      <p:font typeface="Raleway"/>
      <p:regular r:id="rId35"/>
      <p:bold r:id="rId36"/>
      <p:italic r:id="rId37"/>
      <p:boldItalic r:id="rId38"/>
    </p:embeddedFont>
    <p:embeddedFont>
      <p:font typeface="Roboto"/>
      <p:regular r:id="rId39"/>
      <p:bold r:id="rId40"/>
      <p:italic r:id="rId41"/>
      <p:boldItalic r:id="rId42"/>
    </p:embeddedFont>
    <p:embeddedFont>
      <p:font typeface="Lat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4" name="Christian Bush"/>
  <p:cmAuthor clrIdx="1" id="1" initials="" lastIdx="1" name="Jack Fletche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FC75C25-446F-4093-AB5E-7B346A8A3902}">
  <a:tblStyle styleId="{0FC75C25-446F-4093-AB5E-7B346A8A3902}"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76ADAAA-1964-41DA-B8D1-17C517CB8C0F}"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41F60DB-3ABB-44D4-B8C0-89E45C3DEB0C}"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20" Type="http://schemas.openxmlformats.org/officeDocument/2006/relationships/slide" Target="slides/slide13.xml"/><Relationship Id="rId42" Type="http://schemas.openxmlformats.org/officeDocument/2006/relationships/font" Target="fonts/Roboto-boldItalic.fntdata"/><Relationship Id="rId41" Type="http://schemas.openxmlformats.org/officeDocument/2006/relationships/font" Target="fonts/Roboto-italic.fntdata"/><Relationship Id="rId22" Type="http://schemas.openxmlformats.org/officeDocument/2006/relationships/slide" Target="slides/slide15.xml"/><Relationship Id="rId44" Type="http://schemas.openxmlformats.org/officeDocument/2006/relationships/font" Target="fonts/Lato-bold.fntdata"/><Relationship Id="rId21" Type="http://schemas.openxmlformats.org/officeDocument/2006/relationships/slide" Target="slides/slide14.xml"/><Relationship Id="rId43" Type="http://schemas.openxmlformats.org/officeDocument/2006/relationships/font" Target="fonts/Lato-regular.fntdata"/><Relationship Id="rId24" Type="http://schemas.openxmlformats.org/officeDocument/2006/relationships/slide" Target="slides/slide17.xml"/><Relationship Id="rId46" Type="http://schemas.openxmlformats.org/officeDocument/2006/relationships/font" Target="fonts/Lato-boldItalic.fntdata"/><Relationship Id="rId23" Type="http://schemas.openxmlformats.org/officeDocument/2006/relationships/slide" Target="slides/slide16.xml"/><Relationship Id="rId45"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font" Target="fonts/Raleway-regular.fntdata"/><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font" Target="fonts/Raleway-italic.fntdata"/><Relationship Id="rId14" Type="http://schemas.openxmlformats.org/officeDocument/2006/relationships/slide" Target="slides/slide7.xml"/><Relationship Id="rId36" Type="http://schemas.openxmlformats.org/officeDocument/2006/relationships/font" Target="fonts/Raleway-bold.fntdata"/><Relationship Id="rId17" Type="http://schemas.openxmlformats.org/officeDocument/2006/relationships/slide" Target="slides/slide10.xml"/><Relationship Id="rId39" Type="http://schemas.openxmlformats.org/officeDocument/2006/relationships/font" Target="fonts/Roboto-regular.fntdata"/><Relationship Id="rId16" Type="http://schemas.openxmlformats.org/officeDocument/2006/relationships/slide" Target="slides/slide9.xml"/><Relationship Id="rId38" Type="http://schemas.openxmlformats.org/officeDocument/2006/relationships/font" Target="fonts/Raleway-boldItalic.fntdata"/><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8-11-14T07:02:54.649">
    <p:pos x="6000" y="0"/>
    <p:text>@landon</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1" idx="1" dt="2018-11-15T03:12:54.992">
    <p:pos x="6000" y="0"/>
    <p:text>Replace this slide with the two from the mid-semester presentation cause you can't read this one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 dt="2018-11-14T07:01:15.863">
    <p:pos x="6000" y="0"/>
    <p:text>@spencer</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3" dt="2018-11-14T07:01:26.429">
    <p:pos x="6000" y="0"/>
    <p:text>@spencer</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4" dt="2018-11-14T07:03:16.790">
    <p:pos x="6000" y="0"/>
    <p:text>+jdfletch97@gmail.com
_Assigned to Jack Fletcher_</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nbc.com/2017/08/12/millennials-breathing-new-life-into-golf-and-heres-how-the-industry-is-responding.html"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Cite yo shit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47f6ac4c0e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47f6ac4c0e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Spencer</a:t>
            </a:r>
            <a:endParaRPr/>
          </a:p>
          <a:p>
            <a:pPr indent="0" lvl="0" marL="0" rtl="0" algn="l">
              <a:spcBef>
                <a:spcPts val="0"/>
              </a:spcBef>
              <a:spcAft>
                <a:spcPts val="0"/>
              </a:spcAft>
              <a:buNone/>
            </a:pPr>
            <a:r>
              <a:rPr lang="en"/>
              <a:t>Our display must show the user’s wrist stretch and hand orientation, as well as allow the user to choose between “live” and “recorded” options.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system must be portable: meaning no lengthy wires and powered by a battery.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47ebba98a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47ebba98a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Spencer</a:t>
            </a:r>
            <a:endParaRPr/>
          </a:p>
          <a:p>
            <a:pPr indent="0" lvl="0" marL="0" rtl="0" algn="l">
              <a:spcBef>
                <a:spcPts val="0"/>
              </a:spcBef>
              <a:spcAft>
                <a:spcPts val="0"/>
              </a:spcAft>
              <a:buNone/>
            </a:pPr>
            <a:r>
              <a:rPr lang="en"/>
              <a:t>Our display must show the user’s wrist stretch and hand orientation, as well as allow the user to choose between “live” and “recorded” options.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system must be portable: meaning no lengthy wires and powered by a battery.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47f6ac4c0e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47f6ac4c0e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Spencer</a:t>
            </a:r>
            <a:endParaRPr/>
          </a:p>
          <a:p>
            <a:pPr indent="0" lvl="0" marL="0" rtl="0" algn="l">
              <a:spcBef>
                <a:spcPts val="0"/>
              </a:spcBef>
              <a:spcAft>
                <a:spcPts val="0"/>
              </a:spcAft>
              <a:buNone/>
            </a:pPr>
            <a:r>
              <a:rPr lang="en"/>
              <a:t>Our display must show the user’s wrist stretch and hand orientation, as well as allow the user to choose between “live” and “recorded” options.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system must be portable: meaning no lengthy wires and powered by a battery.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47ebba98a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47ebba98a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Landon</a:t>
            </a:r>
            <a:endParaRPr/>
          </a:p>
          <a:p>
            <a:pPr indent="0" lvl="0" marL="0" rtl="0" algn="l">
              <a:spcBef>
                <a:spcPts val="0"/>
              </a:spcBef>
              <a:spcAft>
                <a:spcPts val="0"/>
              </a:spcAft>
              <a:buNone/>
            </a:pPr>
            <a:r>
              <a:rPr lang="en"/>
              <a:t>Our display must show the user’s wrist stretch and hand orientation, as well as allow the user to choose between “live” and “recorded” options.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system must be portable: meaning no lengthy wires and powered by a battery.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47ebba98a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47ebba98a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Landon</a:t>
            </a:r>
            <a:endParaRPr/>
          </a:p>
          <a:p>
            <a:pPr indent="0" lvl="0" marL="0" rtl="0" algn="l">
              <a:spcBef>
                <a:spcPts val="0"/>
              </a:spcBef>
              <a:spcAft>
                <a:spcPts val="0"/>
              </a:spcAft>
              <a:buNone/>
            </a:pPr>
            <a:r>
              <a:rPr lang="en"/>
              <a:t>Our display must show the user’s wrist stretch and hand orientation, as well as allow the user to choose between “live” and “recorded” options.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system must be portable: meaning no lengthy wires and powered by a battery.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47f6ac4c0e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47f6ac4c0e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Will</a:t>
            </a:r>
            <a:endParaRPr/>
          </a:p>
          <a:p>
            <a:pPr indent="0" lvl="0" marL="0" rtl="0" algn="l">
              <a:spcBef>
                <a:spcPts val="0"/>
              </a:spcBef>
              <a:spcAft>
                <a:spcPts val="0"/>
              </a:spcAft>
              <a:buNone/>
            </a:pPr>
            <a:r>
              <a:rPr lang="en"/>
              <a:t>Our display must show the user’s wrist stretch and hand orientation, as well as allow the user to choose between “live” and “recorded” options.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system must be portable: meaning no lengthy wires and powered by a battery.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47f6ac4c0e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47f6ac4c0e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Will</a:t>
            </a:r>
            <a:endParaRPr/>
          </a:p>
          <a:p>
            <a:pPr indent="0" lvl="0" marL="0" rtl="0" algn="l">
              <a:spcBef>
                <a:spcPts val="0"/>
              </a:spcBef>
              <a:spcAft>
                <a:spcPts val="0"/>
              </a:spcAft>
              <a:buNone/>
            </a:pPr>
            <a:r>
              <a:rPr lang="en"/>
              <a:t>Our display must show the user’s wrist stretch and hand orientation, as well as allow the user to choose between “live” and “recorded” options.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system must be portable: meaning no lengthy wires and powered by a battery.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47ebba98a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47ebba98a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Will</a:t>
            </a:r>
            <a:endParaRPr/>
          </a:p>
          <a:p>
            <a:pPr indent="0" lvl="0" marL="0" rtl="0" algn="l">
              <a:spcBef>
                <a:spcPts val="0"/>
              </a:spcBef>
              <a:spcAft>
                <a:spcPts val="0"/>
              </a:spcAft>
              <a:buNone/>
            </a:pPr>
            <a:r>
              <a:rPr lang="en"/>
              <a:t>Our display must show the user’s wrist stretch and hand orientation, as well as allow the user to choose between “live” and “recorded” options.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system must be portable: meaning no lengthy wires and powered by a battery.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47ebba98a4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47ebba98a4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Will</a:t>
            </a:r>
            <a:endParaRPr/>
          </a:p>
          <a:p>
            <a:pPr indent="0" lvl="0" marL="0" rtl="0" algn="l">
              <a:spcBef>
                <a:spcPts val="0"/>
              </a:spcBef>
              <a:spcAft>
                <a:spcPts val="0"/>
              </a:spcAft>
              <a:buNone/>
            </a:pPr>
            <a:r>
              <a:rPr lang="en"/>
              <a:t>Our display must show the user’s wrist stretch and hand orientation, as well as allow the user to choose between “live” and “recorded” options.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system must be portable: meaning no lengthy wires and powered by a battery.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47f6ac4c0e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47f6ac4c0e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Testing of the coaching application includes the bluetooth reception, the database performance, and the graphics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42fffeb02e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42fffeb02e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Landon is the Man-don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47ebba98a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47ebba98a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Bluetooth reception testing will have two parts: distance and accuracy.</a:t>
            </a:r>
            <a:endParaRPr/>
          </a:p>
          <a:p>
            <a:pPr indent="0" lvl="0" marL="0" rtl="0" algn="l">
              <a:spcBef>
                <a:spcPts val="0"/>
              </a:spcBef>
              <a:spcAft>
                <a:spcPts val="0"/>
              </a:spcAft>
              <a:buNone/>
            </a:pPr>
            <a:r>
              <a:rPr lang="en"/>
              <a:t>We planned to complete the distance test with a rangefinder in an open field but weather has delayed those plans these past couple days.</a:t>
            </a:r>
            <a:endParaRPr/>
          </a:p>
          <a:p>
            <a:pPr indent="0" lvl="0" marL="0" rtl="0" algn="l">
              <a:spcBef>
                <a:spcPts val="0"/>
              </a:spcBef>
              <a:spcAft>
                <a:spcPts val="0"/>
              </a:spcAft>
              <a:buNone/>
            </a:pPr>
            <a:r>
              <a:rPr lang="en"/>
              <a:t>We will also test the accuracy of the connection to ensure the frontend is receiving all the frames that the wrist controller sends.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47ffaab62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47ffaab62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need to test the read and write performance of our database to ensure our read and writes can keep up with the 120 Hz sensor pollings.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47ebba98a4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47ebba98a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Alongside the database testing, the coaching application needs to test the backend to frontend throughput. This is the speed that the database reads can be sent to the frontend via WebSockets. Our speed should exceed 120 Hz here too.</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47ebba98a4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47ebba98a4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Christian</a:t>
            </a:r>
            <a:endParaRPr/>
          </a:p>
          <a:p>
            <a:pPr indent="0" lvl="0" marL="0" rtl="0" algn="l">
              <a:spcBef>
                <a:spcPts val="0"/>
              </a:spcBef>
              <a:spcAft>
                <a:spcPts val="0"/>
              </a:spcAft>
              <a:buNone/>
            </a:pPr>
            <a:r>
              <a:rPr lang="en"/>
              <a:t>Our display must show the user’s wrist stretch and hand orientation, as well as allow the user to choose between “live” and “recorded” options.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system must be portable: meaning no lengthy wires and powered by a battery.</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42fffeb02e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42fffeb02e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Christian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42fffeb02e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42fffeb02e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Christian</a:t>
            </a:r>
            <a:endParaRPr/>
          </a:p>
          <a:p>
            <a:pPr indent="0" lvl="0" marL="0" rtl="0" algn="l">
              <a:lnSpc>
                <a:spcPct val="100000"/>
              </a:lnSpc>
              <a:spcBef>
                <a:spcPts val="0"/>
              </a:spcBef>
              <a:spcAft>
                <a:spcPts val="0"/>
              </a:spcAft>
              <a:buNone/>
            </a:pPr>
            <a:r>
              <a:rPr lang="en"/>
              <a:t>Sprint 1: Independent subsystems establish the function </a:t>
            </a:r>
            <a:r>
              <a:rPr lang="en"/>
              <a:t>mimicking</a:t>
            </a:r>
            <a:r>
              <a:rPr lang="en"/>
              <a:t> any required integration.</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Sprint 2: Integration of the microcontroller and the glove itself. Integration of the coaching application backend to frontend.</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Sprint 3: Fully integrate the Golf Glove system. Data was polled by the microcontroller and displayed on the frontend.</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Sprint 4: Improve quality of data sampled. Store data. Improve the display.</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Sprint 5: Completely test all the design constraints.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42fffeb02e_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42fffeb02e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3f8694d3f2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3f8694d3f2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Showing overview again while questions are asked.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42fffeb02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42fffeb02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Landon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42fffeb02e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42fffeb02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Landon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42fffeb02e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42fffeb02e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Landon</a:t>
            </a:r>
            <a:endParaRPr/>
          </a:p>
          <a:p>
            <a:pPr indent="0" lvl="0" marL="0" rtl="0" algn="l">
              <a:spcBef>
                <a:spcPts val="0"/>
              </a:spcBef>
              <a:spcAft>
                <a:spcPts val="0"/>
              </a:spcAft>
              <a:buNone/>
            </a:pPr>
            <a:r>
              <a:rPr lang="en"/>
              <a:t>Golf has seen a recent upswing with millenials, who represent 36 percent of the nearly 24 million golfers in the United States. With 40.6 million Americans interested in golf, well over a third of that number “Around 15 million additional millennials expressed interest in taking up the game.” [x] -- </a:t>
            </a:r>
            <a:r>
              <a:rPr lang="en" u="sng">
                <a:solidFill>
                  <a:schemeClr val="hlink"/>
                </a:solidFill>
                <a:hlinkClick r:id="rId2"/>
              </a:rPr>
              <a:t>https://www.cnbc.com/2017/08/12/millennials-breathing-new-life-into-golf-and-heres-how-the-industry-is-responding.html</a:t>
            </a:r>
            <a:endParaRPr/>
          </a:p>
          <a:p>
            <a:pPr indent="0" lvl="0" marL="0" rtl="0" algn="l">
              <a:spcBef>
                <a:spcPts val="0"/>
              </a:spcBef>
              <a:spcAft>
                <a:spcPts val="0"/>
              </a:spcAft>
              <a:buNone/>
            </a:pPr>
            <a:r>
              <a:rPr lang="en"/>
              <a:t>Modern golf coaching often involves recording swings with high-speed cameras and accompanying accelerometer/position data. Performing analysis on this data is time consuming and requires a professional to be on-course reviewing the footage and giving tips.</a:t>
            </a:r>
            <a:endParaRPr/>
          </a:p>
          <a:p>
            <a:pPr indent="0" lvl="0" marL="0" rtl="0" algn="l">
              <a:spcBef>
                <a:spcPts val="0"/>
              </a:spcBef>
              <a:spcAft>
                <a:spcPts val="0"/>
              </a:spcAft>
              <a:buNone/>
            </a:pPr>
            <a:r>
              <a:rPr lang="en"/>
              <a:t>Development has already started on the next generation of golf-swing coaching in the form of bluetooth position sensors paired with smartphone applications to give the user quick feedback based on comparing swing positioning to an ideal swing.</a:t>
            </a:r>
            <a:endParaRPr/>
          </a:p>
          <a:p>
            <a:pPr indent="0" lvl="0" marL="0" rtl="0" algn="l">
              <a:spcBef>
                <a:spcPts val="0"/>
              </a:spcBef>
              <a:spcAft>
                <a:spcPts val="0"/>
              </a:spcAft>
              <a:buNone/>
            </a:pPr>
            <a:r>
              <a:rPr lang="en"/>
              <a:t>Golf Glove intends to build upon this approach by incorporating proprietary LiquidWire wearable stretch-sensors to measure wrist angles and correlate it with swing positioning data to provide the amateur golfer a high-resolution analysis of their swing technique.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42fffeb02e_1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42fffeb02e_1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Landon</a:t>
            </a:r>
            <a:endParaRPr/>
          </a:p>
          <a:p>
            <a:pPr indent="0" lvl="0" marL="0" rtl="0" algn="l">
              <a:spcBef>
                <a:spcPts val="0"/>
              </a:spcBef>
              <a:spcAft>
                <a:spcPts val="0"/>
              </a:spcAft>
              <a:buNone/>
            </a:pPr>
            <a:r>
              <a:rPr lang="en"/>
              <a:t>Our </a:t>
            </a:r>
            <a:r>
              <a:rPr lang="en"/>
              <a:t>display must show the user’s wrist stretch and hand orientation, as well as </a:t>
            </a:r>
            <a:r>
              <a:rPr lang="en"/>
              <a:t>allow the user to choose between “live” and “recorded” options.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system must be portable: meaning no lengthy wires and powered by a battery.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47ebba98a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47ebba98a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Christian</a:t>
            </a:r>
            <a:endParaRPr/>
          </a:p>
          <a:p>
            <a:pPr indent="0" lvl="0" marL="0" rtl="0" algn="l">
              <a:spcBef>
                <a:spcPts val="0"/>
              </a:spcBef>
              <a:spcAft>
                <a:spcPts val="0"/>
              </a:spcAft>
              <a:buNone/>
            </a:pPr>
            <a:r>
              <a:rPr lang="en"/>
              <a:t>Our display must show the user’s wrist stretch and hand orientation, as well as allow the user to choose between “live” and “recorded” options.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system must be portable: meaning no lengthy wires and powered by a battery.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4809496d1d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4809496d1d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Christian</a:t>
            </a:r>
            <a:endParaRPr/>
          </a:p>
          <a:p>
            <a:pPr indent="0" lvl="0" marL="0" rtl="0" algn="l">
              <a:spcBef>
                <a:spcPts val="0"/>
              </a:spcBef>
              <a:spcAft>
                <a:spcPts val="0"/>
              </a:spcAft>
              <a:buNone/>
            </a:pPr>
            <a:r>
              <a:rPr lang="en"/>
              <a:t>Our display must show the user’s wrist stretch and hand orientation, as well as allow the user to choose between “live” and “recorded” options.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system must be portable: meaning no lengthy wires and powered by a battery.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42fffeb02e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42fffeb02e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rgbClr val="CCCCCC"/>
        </a:solidFill>
      </p:bgPr>
    </p:bg>
    <p:spTree>
      <p:nvGrpSpPr>
        <p:cNvPr id="11" name="Shape 11"/>
        <p:cNvGrpSpPr/>
        <p:nvPr/>
      </p:nvGrpSpPr>
      <p:grpSpPr>
        <a:xfrm>
          <a:off x="0" y="0"/>
          <a:ext cx="0" cy="0"/>
          <a:chOff x="0" y="0"/>
          <a:chExt cx="0" cy="0"/>
        </a:xfrm>
      </p:grpSpPr>
      <p:sp>
        <p:nvSpPr>
          <p:cNvPr id="12" name="Google Shape;12;p2"/>
          <p:cNvSpPr/>
          <p:nvPr/>
        </p:nvSpPr>
        <p:spPr>
          <a:xfrm>
            <a:off x="0" y="0"/>
            <a:ext cx="9144000" cy="548700"/>
          </a:xfrm>
          <a:prstGeom prst="rect">
            <a:avLst/>
          </a:prstGeom>
          <a:solidFill>
            <a:srgbClr val="66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rgbClr val="66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7" name="Google Shape;17;p2"/>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8" name="Google Shape;18;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9" name="Google Shape;19;p2"/>
          <p:cNvPicPr preferRelativeResize="0"/>
          <p:nvPr/>
        </p:nvPicPr>
        <p:blipFill>
          <a:blip r:embed="rId2">
            <a:alphaModFix/>
          </a:blip>
          <a:stretch>
            <a:fillRect/>
          </a:stretch>
        </p:blipFill>
        <p:spPr>
          <a:xfrm>
            <a:off x="137160" y="0"/>
            <a:ext cx="3246121" cy="5487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7" name="Shape 77"/>
        <p:cNvGrpSpPr/>
        <p:nvPr/>
      </p:nvGrpSpPr>
      <p:grpSpPr>
        <a:xfrm>
          <a:off x="0" y="0"/>
          <a:ext cx="0" cy="0"/>
          <a:chOff x="0" y="0"/>
          <a:chExt cx="0" cy="0"/>
        </a:xfrm>
      </p:grpSpPr>
      <p:grpSp>
        <p:nvGrpSpPr>
          <p:cNvPr id="78" name="Google Shape;78;p11"/>
          <p:cNvGrpSpPr/>
          <p:nvPr/>
        </p:nvGrpSpPr>
        <p:grpSpPr>
          <a:xfrm>
            <a:off x="830392" y="4169130"/>
            <a:ext cx="745763" cy="45826"/>
            <a:chOff x="4580561" y="2589004"/>
            <a:chExt cx="1064464" cy="25200"/>
          </a:xfrm>
        </p:grpSpPr>
        <p:sp>
          <p:nvSpPr>
            <p:cNvPr id="79" name="Google Shape;79;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82" name="Google Shape;82;p11"/>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83" name="Google Shape;83;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4" name="Shape 84"/>
        <p:cNvGrpSpPr/>
        <p:nvPr/>
      </p:nvGrpSpPr>
      <p:grpSpPr>
        <a:xfrm>
          <a:off x="0" y="0"/>
          <a:ext cx="0" cy="0"/>
          <a:chOff x="0" y="0"/>
          <a:chExt cx="0" cy="0"/>
        </a:xfrm>
      </p:grpSpPr>
      <p:sp>
        <p:nvSpPr>
          <p:cNvPr id="85" name="Google Shape;85;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20" name="Shape 20"/>
        <p:cNvGrpSpPr/>
        <p:nvPr/>
      </p:nvGrpSpPr>
      <p:grpSpPr>
        <a:xfrm>
          <a:off x="0" y="0"/>
          <a:ext cx="0" cy="0"/>
          <a:chOff x="0" y="0"/>
          <a:chExt cx="0" cy="0"/>
        </a:xfrm>
      </p:grpSpPr>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5" name="Google Shape;25;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6" name="Shape 26"/>
        <p:cNvGrpSpPr/>
        <p:nvPr/>
      </p:nvGrpSpPr>
      <p:grpSpPr>
        <a:xfrm>
          <a:off x="0" y="0"/>
          <a:ext cx="0" cy="0"/>
          <a:chOff x="0" y="0"/>
          <a:chExt cx="0" cy="0"/>
        </a:xfrm>
      </p:grpSpPr>
      <p:sp>
        <p:nvSpPr>
          <p:cNvPr id="27" name="Google Shape;27;p4"/>
          <p:cNvSpPr/>
          <p:nvPr/>
        </p:nvSpPr>
        <p:spPr>
          <a:xfrm>
            <a:off x="0" y="0"/>
            <a:ext cx="9144000" cy="548700"/>
          </a:xfrm>
          <a:prstGeom prst="rect">
            <a:avLst/>
          </a:prstGeom>
          <a:solidFill>
            <a:srgbClr val="66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 name="Google Shape;28;p4"/>
          <p:cNvGrpSpPr/>
          <p:nvPr/>
        </p:nvGrpSpPr>
        <p:grpSpPr>
          <a:xfrm>
            <a:off x="830392" y="1191256"/>
            <a:ext cx="745763" cy="45826"/>
            <a:chOff x="4580561" y="2589004"/>
            <a:chExt cx="1064464" cy="25200"/>
          </a:xfrm>
        </p:grpSpPr>
        <p:sp>
          <p:nvSpPr>
            <p:cNvPr id="29" name="Google Shape;29;p4"/>
            <p:cNvSpPr/>
            <p:nvPr/>
          </p:nvSpPr>
          <p:spPr>
            <a:xfrm rot="-5400000">
              <a:off x="5366325" y="2335504"/>
              <a:ext cx="25200" cy="532200"/>
            </a:xfrm>
            <a:prstGeom prst="rect">
              <a:avLst/>
            </a:prstGeom>
            <a:solidFill>
              <a:srgbClr val="66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rot="-5400000">
              <a:off x="4836311" y="2333254"/>
              <a:ext cx="25200" cy="536700"/>
            </a:xfrm>
            <a:prstGeom prst="rect">
              <a:avLst/>
            </a:prstGeom>
            <a:solidFill>
              <a:srgbClr val="66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 name="Google Shape;31;p4"/>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2" name="Google Shape;32;p4"/>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3" name="Google Shape;33;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4" name="Google Shape;34;p4"/>
          <p:cNvPicPr preferRelativeResize="0"/>
          <p:nvPr/>
        </p:nvPicPr>
        <p:blipFill>
          <a:blip r:embed="rId2">
            <a:alphaModFix/>
          </a:blip>
          <a:stretch>
            <a:fillRect/>
          </a:stretch>
        </p:blipFill>
        <p:spPr>
          <a:xfrm>
            <a:off x="137160" y="0"/>
            <a:ext cx="3246951" cy="5487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5" name="Shape 35"/>
        <p:cNvGrpSpPr/>
        <p:nvPr/>
      </p:nvGrpSpPr>
      <p:grpSpPr>
        <a:xfrm>
          <a:off x="0" y="0"/>
          <a:ext cx="0" cy="0"/>
          <a:chOff x="0" y="0"/>
          <a:chExt cx="0" cy="0"/>
        </a:xfrm>
      </p:grpSpPr>
      <p:sp>
        <p:nvSpPr>
          <p:cNvPr id="36" name="Google Shape;36;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5"/>
          <p:cNvGrpSpPr/>
          <p:nvPr/>
        </p:nvGrpSpPr>
        <p:grpSpPr>
          <a:xfrm>
            <a:off x="830392" y="1191256"/>
            <a:ext cx="745763" cy="45826"/>
            <a:chOff x="4580561" y="2589004"/>
            <a:chExt cx="1064464" cy="25200"/>
          </a:xfrm>
        </p:grpSpPr>
        <p:sp>
          <p:nvSpPr>
            <p:cNvPr id="38" name="Google Shape;38;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5"/>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1" name="Google Shape;41;p5"/>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2" name="Google Shape;42;p5"/>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3" name="Google Shape;43;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4" name="Shape 44"/>
        <p:cNvGrpSpPr/>
        <p:nvPr/>
      </p:nvGrpSpPr>
      <p:grpSpPr>
        <a:xfrm>
          <a:off x="0" y="0"/>
          <a:ext cx="0" cy="0"/>
          <a:chOff x="0" y="0"/>
          <a:chExt cx="0" cy="0"/>
        </a:xfrm>
      </p:grpSpPr>
      <p:sp>
        <p:nvSpPr>
          <p:cNvPr id="45" name="Google Shape;45;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6"/>
          <p:cNvGrpSpPr/>
          <p:nvPr/>
        </p:nvGrpSpPr>
        <p:grpSpPr>
          <a:xfrm>
            <a:off x="830392" y="1191256"/>
            <a:ext cx="745763" cy="45826"/>
            <a:chOff x="4580561" y="2589004"/>
            <a:chExt cx="1064464" cy="25200"/>
          </a:xfrm>
        </p:grpSpPr>
        <p:sp>
          <p:nvSpPr>
            <p:cNvPr id="47" name="Google Shape;47;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6"/>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51" name="Shape 51"/>
        <p:cNvGrpSpPr/>
        <p:nvPr/>
      </p:nvGrpSpPr>
      <p:grpSpPr>
        <a:xfrm>
          <a:off x="0" y="0"/>
          <a:ext cx="0" cy="0"/>
          <a:chOff x="0" y="0"/>
          <a:chExt cx="0" cy="0"/>
        </a:xfrm>
      </p:grpSpPr>
      <p:sp>
        <p:nvSpPr>
          <p:cNvPr id="52" name="Google Shape;52;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 name="Google Shape;53;p7"/>
          <p:cNvGrpSpPr/>
          <p:nvPr/>
        </p:nvGrpSpPr>
        <p:grpSpPr>
          <a:xfrm>
            <a:off x="830392" y="1191256"/>
            <a:ext cx="745763" cy="45826"/>
            <a:chOff x="4580561" y="2589004"/>
            <a:chExt cx="1064464" cy="25200"/>
          </a:xfrm>
        </p:grpSpPr>
        <p:sp>
          <p:nvSpPr>
            <p:cNvPr id="54" name="Google Shape;54;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7"/>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7" name="Google Shape;57;p7"/>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8" name="Google Shape;58;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9" name="Shape 59"/>
        <p:cNvGrpSpPr/>
        <p:nvPr/>
      </p:nvGrpSpPr>
      <p:grpSpPr>
        <a:xfrm>
          <a:off x="0" y="0"/>
          <a:ext cx="0" cy="0"/>
          <a:chOff x="0" y="0"/>
          <a:chExt cx="0" cy="0"/>
        </a:xfrm>
      </p:grpSpPr>
      <p:grpSp>
        <p:nvGrpSpPr>
          <p:cNvPr id="60" name="Google Shape;60;p8"/>
          <p:cNvGrpSpPr/>
          <p:nvPr/>
        </p:nvGrpSpPr>
        <p:grpSpPr>
          <a:xfrm>
            <a:off x="830392" y="4169130"/>
            <a:ext cx="745763" cy="45826"/>
            <a:chOff x="4580561" y="2589004"/>
            <a:chExt cx="1064464" cy="25200"/>
          </a:xfrm>
        </p:grpSpPr>
        <p:sp>
          <p:nvSpPr>
            <p:cNvPr id="61" name="Google Shape;61;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8"/>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4" name="Google Shape;64;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5" name="Shape 65"/>
        <p:cNvGrpSpPr/>
        <p:nvPr/>
      </p:nvGrpSpPr>
      <p:grpSpPr>
        <a:xfrm>
          <a:off x="0" y="0"/>
          <a:ext cx="0" cy="0"/>
          <a:chOff x="0" y="0"/>
          <a:chExt cx="0" cy="0"/>
        </a:xfrm>
      </p:grpSpPr>
      <p:sp>
        <p:nvSpPr>
          <p:cNvPr id="66" name="Google Shape;66;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9"/>
          <p:cNvGrpSpPr/>
          <p:nvPr/>
        </p:nvGrpSpPr>
        <p:grpSpPr>
          <a:xfrm>
            <a:off x="830392" y="1191256"/>
            <a:ext cx="745763" cy="45826"/>
            <a:chOff x="4580561" y="2589004"/>
            <a:chExt cx="1064464" cy="25200"/>
          </a:xfrm>
        </p:grpSpPr>
        <p:sp>
          <p:nvSpPr>
            <p:cNvPr id="68" name="Google Shape;68;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 name="Google Shape;70;p9"/>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1" name="Google Shape;71;p9"/>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72" name="Google Shape;72;p9"/>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3" name="Google Shape;7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4" name="Shape 74"/>
        <p:cNvGrpSpPr/>
        <p:nvPr/>
      </p:nvGrpSpPr>
      <p:grpSpPr>
        <a:xfrm>
          <a:off x="0" y="0"/>
          <a:ext cx="0" cy="0"/>
          <a:chOff x="0" y="0"/>
          <a:chExt cx="0" cy="0"/>
        </a:xfrm>
      </p:grpSpPr>
      <p:sp>
        <p:nvSpPr>
          <p:cNvPr id="75" name="Google Shape;75;p10"/>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76" name="Google Shape;76;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rgbClr val="E5E5E5"/>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p:nvPr/>
        </p:nvSpPr>
        <p:spPr>
          <a:xfrm>
            <a:off x="0" y="0"/>
            <a:ext cx="9144000" cy="548700"/>
          </a:xfrm>
          <a:prstGeom prst="rect">
            <a:avLst/>
          </a:prstGeom>
          <a:solidFill>
            <a:srgbClr val="66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 name="Google Shape;10;p1"/>
          <p:cNvPicPr preferRelativeResize="0"/>
          <p:nvPr/>
        </p:nvPicPr>
        <p:blipFill>
          <a:blip r:embed="rId1">
            <a:alphaModFix/>
          </a:blip>
          <a:stretch>
            <a:fillRect/>
          </a:stretch>
        </p:blipFill>
        <p:spPr>
          <a:xfrm>
            <a:off x="0" y="0"/>
            <a:ext cx="3246784" cy="5487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15.png"/><Relationship Id="rId7" Type="http://schemas.openxmlformats.org/officeDocument/2006/relationships/image" Target="../media/image30.png"/><Relationship Id="rId8" Type="http://schemas.openxmlformats.org/officeDocument/2006/relationships/image" Target="../media/image3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comments" Target="../comments/comment3.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comments" Target="../comments/commen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8.png"/><Relationship Id="rId4" Type="http://schemas.openxmlformats.org/officeDocument/2006/relationships/image" Target="../media/image37.png"/><Relationship Id="rId5" Type="http://schemas.openxmlformats.org/officeDocument/2006/relationships/image" Target="../media/image39.png"/><Relationship Id="rId6" Type="http://schemas.openxmlformats.org/officeDocument/2006/relationships/image" Target="../media/image36.png"/><Relationship Id="rId7" Type="http://schemas.openxmlformats.org/officeDocument/2006/relationships/image" Target="../media/image3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19.png"/><Relationship Id="rId9" Type="http://schemas.openxmlformats.org/officeDocument/2006/relationships/image" Target="../media/image24.png"/><Relationship Id="rId5" Type="http://schemas.openxmlformats.org/officeDocument/2006/relationships/image" Target="../media/image20.png"/><Relationship Id="rId6" Type="http://schemas.openxmlformats.org/officeDocument/2006/relationships/image" Target="../media/image34.png"/><Relationship Id="rId7" Type="http://schemas.openxmlformats.org/officeDocument/2006/relationships/image" Target="../media/image29.png"/><Relationship Id="rId8"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comments" Target="../comments/commen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2.jpg"/><Relationship Id="rId4" Type="http://schemas.openxmlformats.org/officeDocument/2006/relationships/image" Target="../media/image5.jpg"/><Relationship Id="rId5" Type="http://schemas.openxmlformats.org/officeDocument/2006/relationships/image" Target="../media/image6.jpg"/></Relationships>
</file>

<file path=ppt/slides/_rels/slide6.xml.rels><?xml version="1.0" encoding="UTF-8" standalone="yes"?><Relationships xmlns="http://schemas.openxmlformats.org/package/2006/relationships"><Relationship Id="rId10"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comments" Target="../comments/comment1.xml"/><Relationship Id="rId4" Type="http://schemas.openxmlformats.org/officeDocument/2006/relationships/image" Target="../media/image30.png"/><Relationship Id="rId9" Type="http://schemas.openxmlformats.org/officeDocument/2006/relationships/image" Target="../media/image14.png"/><Relationship Id="rId5" Type="http://schemas.openxmlformats.org/officeDocument/2006/relationships/image" Target="../media/image32.png"/><Relationship Id="rId6" Type="http://schemas.openxmlformats.org/officeDocument/2006/relationships/image" Target="../media/image11.png"/><Relationship Id="rId7" Type="http://schemas.openxmlformats.org/officeDocument/2006/relationships/image" Target="../media/image8.png"/><Relationship Id="rId8"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omments" Target="../comments/commen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5E5E5"/>
        </a:solidFill>
      </p:bgPr>
    </p:bg>
    <p:spTree>
      <p:nvGrpSpPr>
        <p:cNvPr id="89" name="Shape 89"/>
        <p:cNvGrpSpPr/>
        <p:nvPr/>
      </p:nvGrpSpPr>
      <p:grpSpPr>
        <a:xfrm>
          <a:off x="0" y="0"/>
          <a:ext cx="0" cy="0"/>
          <a:chOff x="0" y="0"/>
          <a:chExt cx="0" cy="0"/>
        </a:xfrm>
      </p:grpSpPr>
      <p:pic>
        <p:nvPicPr>
          <p:cNvPr id="90" name="Google Shape;90;p13"/>
          <p:cNvPicPr preferRelativeResize="0"/>
          <p:nvPr/>
        </p:nvPicPr>
        <p:blipFill>
          <a:blip r:embed="rId3">
            <a:alphaModFix/>
          </a:blip>
          <a:stretch>
            <a:fillRect/>
          </a:stretch>
        </p:blipFill>
        <p:spPr>
          <a:xfrm rot="8795340">
            <a:off x="2821001" y="2663599"/>
            <a:ext cx="389324" cy="541401"/>
          </a:xfrm>
          <a:prstGeom prst="rect">
            <a:avLst/>
          </a:prstGeom>
          <a:noFill/>
          <a:ln>
            <a:noFill/>
          </a:ln>
        </p:spPr>
      </p:pic>
      <p:sp>
        <p:nvSpPr>
          <p:cNvPr id="91" name="Google Shape;91;p13"/>
          <p:cNvSpPr txBox="1"/>
          <p:nvPr>
            <p:ph type="ctrTitle"/>
          </p:nvPr>
        </p:nvSpPr>
        <p:spPr>
          <a:xfrm>
            <a:off x="727950" y="527925"/>
            <a:ext cx="7688100" cy="75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Golf Glove	</a:t>
            </a:r>
            <a:endParaRPr/>
          </a:p>
        </p:txBody>
      </p:sp>
      <p:cxnSp>
        <p:nvCxnSpPr>
          <p:cNvPr id="92" name="Google Shape;92;p13"/>
          <p:cNvCxnSpPr/>
          <p:nvPr/>
        </p:nvCxnSpPr>
        <p:spPr>
          <a:xfrm flipH="1">
            <a:off x="2519450" y="2313250"/>
            <a:ext cx="1260300" cy="77100"/>
          </a:xfrm>
          <a:prstGeom prst="straightConnector1">
            <a:avLst/>
          </a:prstGeom>
          <a:noFill/>
          <a:ln cap="flat" cmpd="sng" w="9525">
            <a:solidFill>
              <a:schemeClr val="dk2"/>
            </a:solidFill>
            <a:prstDash val="solid"/>
            <a:round/>
            <a:headEnd len="med" w="med" type="none"/>
            <a:tailEnd len="med" w="med" type="none"/>
          </a:ln>
        </p:spPr>
      </p:cxnSp>
      <p:cxnSp>
        <p:nvCxnSpPr>
          <p:cNvPr id="93" name="Google Shape;93;p13"/>
          <p:cNvCxnSpPr/>
          <p:nvPr/>
        </p:nvCxnSpPr>
        <p:spPr>
          <a:xfrm rot="10800000">
            <a:off x="3750950" y="1281325"/>
            <a:ext cx="28800" cy="1028700"/>
          </a:xfrm>
          <a:prstGeom prst="straightConnector1">
            <a:avLst/>
          </a:prstGeom>
          <a:noFill/>
          <a:ln cap="flat" cmpd="sng" w="9525">
            <a:solidFill>
              <a:schemeClr val="dk2"/>
            </a:solidFill>
            <a:prstDash val="solid"/>
            <a:round/>
            <a:headEnd len="med" w="med" type="none"/>
            <a:tailEnd len="med" w="med" type="none"/>
          </a:ln>
        </p:spPr>
      </p:cxnSp>
      <p:pic>
        <p:nvPicPr>
          <p:cNvPr id="94" name="Google Shape;94;p13"/>
          <p:cNvPicPr preferRelativeResize="0"/>
          <p:nvPr/>
        </p:nvPicPr>
        <p:blipFill>
          <a:blip r:embed="rId4">
            <a:alphaModFix/>
          </a:blip>
          <a:stretch>
            <a:fillRect/>
          </a:stretch>
        </p:blipFill>
        <p:spPr>
          <a:xfrm rot="983261">
            <a:off x="6529540" y="1779597"/>
            <a:ext cx="1714433" cy="2384106"/>
          </a:xfrm>
          <a:prstGeom prst="rect">
            <a:avLst/>
          </a:prstGeom>
          <a:noFill/>
          <a:ln>
            <a:noFill/>
          </a:ln>
        </p:spPr>
      </p:pic>
      <p:pic>
        <p:nvPicPr>
          <p:cNvPr id="95" name="Google Shape;95;p13"/>
          <p:cNvPicPr preferRelativeResize="0"/>
          <p:nvPr/>
        </p:nvPicPr>
        <p:blipFill>
          <a:blip r:embed="rId5">
            <a:alphaModFix/>
          </a:blip>
          <a:stretch>
            <a:fillRect/>
          </a:stretch>
        </p:blipFill>
        <p:spPr>
          <a:xfrm rot="899998">
            <a:off x="5890004" y="2198722"/>
            <a:ext cx="1669504" cy="1669503"/>
          </a:xfrm>
          <a:prstGeom prst="rect">
            <a:avLst/>
          </a:prstGeom>
          <a:noFill/>
          <a:ln>
            <a:noFill/>
          </a:ln>
        </p:spPr>
      </p:pic>
      <p:sp>
        <p:nvSpPr>
          <p:cNvPr id="96" name="Google Shape;96;p13"/>
          <p:cNvSpPr/>
          <p:nvPr/>
        </p:nvSpPr>
        <p:spPr>
          <a:xfrm flipH="1" rot="-5401218">
            <a:off x="2873185" y="1466431"/>
            <a:ext cx="846600" cy="840600"/>
          </a:xfrm>
          <a:prstGeom prst="bentArrow">
            <a:avLst>
              <a:gd fmla="val 11107" name="adj1"/>
              <a:gd fmla="val 17877" name="adj2"/>
              <a:gd fmla="val 25000" name="adj3"/>
              <a:gd fmla="val 7500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3"/>
          <p:cNvPicPr preferRelativeResize="0"/>
          <p:nvPr/>
        </p:nvPicPr>
        <p:blipFill>
          <a:blip r:embed="rId6">
            <a:alphaModFix/>
          </a:blip>
          <a:stretch>
            <a:fillRect/>
          </a:stretch>
        </p:blipFill>
        <p:spPr>
          <a:xfrm>
            <a:off x="3950750" y="4720303"/>
            <a:ext cx="423650" cy="321825"/>
          </a:xfrm>
          <a:prstGeom prst="rect">
            <a:avLst/>
          </a:prstGeom>
          <a:noFill/>
          <a:ln>
            <a:noFill/>
          </a:ln>
        </p:spPr>
      </p:pic>
      <p:sp>
        <p:nvSpPr>
          <p:cNvPr id="98" name="Google Shape;98;p13"/>
          <p:cNvSpPr/>
          <p:nvPr/>
        </p:nvSpPr>
        <p:spPr>
          <a:xfrm>
            <a:off x="4067775" y="4958950"/>
            <a:ext cx="189600" cy="1254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 name="Google Shape;99;p13"/>
          <p:cNvPicPr preferRelativeResize="0"/>
          <p:nvPr/>
        </p:nvPicPr>
        <p:blipFill>
          <a:blip r:embed="rId7">
            <a:alphaModFix/>
          </a:blip>
          <a:stretch>
            <a:fillRect/>
          </a:stretch>
        </p:blipFill>
        <p:spPr>
          <a:xfrm>
            <a:off x="414709" y="3306550"/>
            <a:ext cx="1266683" cy="1836949"/>
          </a:xfrm>
          <a:prstGeom prst="rect">
            <a:avLst/>
          </a:prstGeom>
          <a:noFill/>
          <a:ln>
            <a:noFill/>
          </a:ln>
        </p:spPr>
      </p:pic>
      <p:sp>
        <p:nvSpPr>
          <p:cNvPr id="100" name="Google Shape;100;p13"/>
          <p:cNvSpPr/>
          <p:nvPr/>
        </p:nvSpPr>
        <p:spPr>
          <a:xfrm>
            <a:off x="7586675" y="3071900"/>
            <a:ext cx="150900" cy="1704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 name="Google Shape;101;p13"/>
          <p:cNvPicPr preferRelativeResize="0"/>
          <p:nvPr/>
        </p:nvPicPr>
        <p:blipFill>
          <a:blip r:embed="rId8">
            <a:alphaModFix/>
          </a:blip>
          <a:stretch>
            <a:fillRect/>
          </a:stretch>
        </p:blipFill>
        <p:spPr>
          <a:xfrm>
            <a:off x="2228375" y="1662000"/>
            <a:ext cx="3235875" cy="32358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2"/>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Sensor Subsystem</a:t>
            </a:r>
            <a:endParaRPr/>
          </a:p>
        </p:txBody>
      </p:sp>
      <p:sp>
        <p:nvSpPr>
          <p:cNvPr id="199" name="Google Shape;19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0" name="Google Shape;200;p22"/>
          <p:cNvSpPr txBox="1"/>
          <p:nvPr/>
        </p:nvSpPr>
        <p:spPr>
          <a:xfrm>
            <a:off x="901350" y="1388275"/>
            <a:ext cx="7341300" cy="35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Lato"/>
                <a:ea typeface="Lato"/>
                <a:cs typeface="Lato"/>
                <a:sym typeface="Lato"/>
              </a:rPr>
              <a:t>Sensors</a:t>
            </a:r>
            <a:endParaRPr b="1">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Accelerometer</a:t>
            </a:r>
            <a:endParaRPr>
              <a:latin typeface="Lato"/>
              <a:ea typeface="Lato"/>
              <a:cs typeface="Lato"/>
              <a:sym typeface="Lato"/>
            </a:endParaRPr>
          </a:p>
          <a:p>
            <a:pPr indent="0" lvl="0" marL="9144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Gyroscope</a:t>
            </a:r>
            <a:endParaRPr>
              <a:latin typeface="Lato"/>
              <a:ea typeface="Lato"/>
              <a:cs typeface="Lato"/>
              <a:sym typeface="Lato"/>
            </a:endParaRPr>
          </a:p>
          <a:p>
            <a:pPr indent="0" lvl="0" marL="9144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Pressure Sensor</a:t>
            </a:r>
            <a:endParaRPr>
              <a:latin typeface="Lato"/>
              <a:ea typeface="Lato"/>
              <a:cs typeface="Lato"/>
              <a:sym typeface="Lato"/>
            </a:endParaRPr>
          </a:p>
          <a:p>
            <a:pPr indent="0" lvl="0" marL="9144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Liquid Wire</a:t>
            </a:r>
            <a:endParaRPr>
              <a:latin typeface="Lato"/>
              <a:ea typeface="Lato"/>
              <a:cs typeface="Lato"/>
              <a:sym typeface="Lato"/>
            </a:endParaRPr>
          </a:p>
        </p:txBody>
      </p:sp>
      <p:sp>
        <p:nvSpPr>
          <p:cNvPr id="201" name="Google Shape;201;p22"/>
          <p:cNvSpPr/>
          <p:nvPr/>
        </p:nvSpPr>
        <p:spPr>
          <a:xfrm>
            <a:off x="2767700" y="2167600"/>
            <a:ext cx="2437200" cy="2124600"/>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2" name="Google Shape;202;p22"/>
          <p:cNvPicPr preferRelativeResize="0"/>
          <p:nvPr/>
        </p:nvPicPr>
        <p:blipFill rotWithShape="1">
          <a:blip r:embed="rId3">
            <a:alphaModFix/>
          </a:blip>
          <a:srcRect b="3669" l="0" r="0" t="3678"/>
          <a:stretch/>
        </p:blipFill>
        <p:spPr>
          <a:xfrm>
            <a:off x="3275132" y="1933837"/>
            <a:ext cx="5708046" cy="2442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pic>
        <p:nvPicPr>
          <p:cNvPr id="207" name="Google Shape;207;p23"/>
          <p:cNvPicPr preferRelativeResize="0"/>
          <p:nvPr/>
        </p:nvPicPr>
        <p:blipFill rotWithShape="1">
          <a:blip r:embed="rId4">
            <a:alphaModFix/>
          </a:blip>
          <a:srcRect b="0" l="11629" r="0" t="21358"/>
          <a:stretch/>
        </p:blipFill>
        <p:spPr>
          <a:xfrm>
            <a:off x="6012975" y="3304275"/>
            <a:ext cx="2755580" cy="1839171"/>
          </a:xfrm>
          <a:prstGeom prst="rect">
            <a:avLst/>
          </a:prstGeom>
          <a:noFill/>
          <a:ln>
            <a:noFill/>
          </a:ln>
        </p:spPr>
      </p:pic>
      <p:sp>
        <p:nvSpPr>
          <p:cNvPr id="208" name="Google Shape;208;p23"/>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Sensor Subsystem - Accelerometer</a:t>
            </a:r>
            <a:endParaRPr/>
          </a:p>
        </p:txBody>
      </p:sp>
      <p:sp>
        <p:nvSpPr>
          <p:cNvPr id="209" name="Google Shape;209;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210" name="Google Shape;210;p23"/>
          <p:cNvGraphicFramePr/>
          <p:nvPr/>
        </p:nvGraphicFramePr>
        <p:xfrm>
          <a:off x="160925" y="1350200"/>
          <a:ext cx="3000000" cy="3000000"/>
        </p:xfrm>
        <a:graphic>
          <a:graphicData uri="http://schemas.openxmlformats.org/drawingml/2006/table">
            <a:tbl>
              <a:tblPr>
                <a:noFill/>
                <a:tableStyleId>{D76ADAAA-1964-41DA-B8D1-17C517CB8C0F}</a:tableStyleId>
              </a:tblPr>
              <a:tblGrid>
                <a:gridCol w="886425"/>
                <a:gridCol w="886425"/>
                <a:gridCol w="886425"/>
                <a:gridCol w="886425"/>
                <a:gridCol w="886425"/>
                <a:gridCol w="886425"/>
                <a:gridCol w="886425"/>
              </a:tblGrid>
              <a:tr h="381000">
                <a:tc>
                  <a:txBody>
                    <a:bodyPr>
                      <a:noAutofit/>
                    </a:bodyPr>
                    <a:lstStyle/>
                    <a:p>
                      <a:pPr indent="0" lvl="0" marL="0" rtl="0" algn="l">
                        <a:spcBef>
                          <a:spcPts val="0"/>
                        </a:spcBef>
                        <a:spcAft>
                          <a:spcPts val="0"/>
                        </a:spcAft>
                        <a:buNone/>
                      </a:pPr>
                      <a:r>
                        <a:rPr lang="en"/>
                        <a:t>Test</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Xexp (m/s^2)</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Yexp</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Zexp</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Xact</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Yact</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Zact</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lang="en"/>
                        <a:t>X-Axis</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9.8</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0</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0</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10.050</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0.106</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0.374</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lang="en"/>
                        <a:t>Y-Axis</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0</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9.8</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0</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0.167</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9.786</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0.894</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lang="en"/>
                        <a:t>Z-Axis</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0</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0</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9.8</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0.668</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0.159</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10.135</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211" name="Google Shape;211;p23"/>
          <p:cNvSpPr txBox="1"/>
          <p:nvPr/>
        </p:nvSpPr>
        <p:spPr>
          <a:xfrm>
            <a:off x="160925" y="3304275"/>
            <a:ext cx="4973400" cy="5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Resting on each axis, measuring acceleration due to gravity.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24"/>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Sensor Subsystem - Gyroscope</a:t>
            </a:r>
            <a:endParaRPr/>
          </a:p>
        </p:txBody>
      </p:sp>
      <p:sp>
        <p:nvSpPr>
          <p:cNvPr id="217" name="Google Shape;217;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8" name="Google Shape;218;p24"/>
          <p:cNvSpPr txBox="1"/>
          <p:nvPr/>
        </p:nvSpPr>
        <p:spPr>
          <a:xfrm>
            <a:off x="901350" y="1449525"/>
            <a:ext cx="73413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90 degree movement around 46cm fulcrum (arm length) over 1 second</a:t>
            </a:r>
            <a:endParaRPr/>
          </a:p>
        </p:txBody>
      </p:sp>
      <p:graphicFrame>
        <p:nvGraphicFramePr>
          <p:cNvPr id="219" name="Google Shape;219;p24"/>
          <p:cNvGraphicFramePr/>
          <p:nvPr/>
        </p:nvGraphicFramePr>
        <p:xfrm>
          <a:off x="954300" y="1984725"/>
          <a:ext cx="3000000" cy="3000000"/>
        </p:xfrm>
        <a:graphic>
          <a:graphicData uri="http://schemas.openxmlformats.org/drawingml/2006/table">
            <a:tbl>
              <a:tblPr>
                <a:noFill/>
                <a:tableStyleId>{D76ADAAA-1964-41DA-B8D1-17C517CB8C0F}</a:tableStyleId>
              </a:tblPr>
              <a:tblGrid>
                <a:gridCol w="1034150"/>
                <a:gridCol w="1034150"/>
                <a:gridCol w="1034150"/>
                <a:gridCol w="1034150"/>
                <a:gridCol w="1034150"/>
                <a:gridCol w="1034150"/>
                <a:gridCol w="1034150"/>
              </a:tblGrid>
              <a:tr h="381000">
                <a:tc>
                  <a:txBody>
                    <a:bodyPr>
                      <a:noAutofit/>
                    </a:bodyPr>
                    <a:lstStyle/>
                    <a:p>
                      <a:pPr indent="0" lvl="0" marL="0" rtl="0" algn="l">
                        <a:spcBef>
                          <a:spcPts val="0"/>
                        </a:spcBef>
                        <a:spcAft>
                          <a:spcPts val="0"/>
                        </a:spcAft>
                        <a:buNone/>
                      </a:pPr>
                      <a:r>
                        <a:rPr lang="en"/>
                        <a:t>Test</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Xexp (dps)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Yexp</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Zexp</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Xact</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Yact</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Zact</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lang="en"/>
                        <a:t>X-axis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45</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0</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0</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39.652</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0.390</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1.235</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lang="en"/>
                        <a:t>Y-axis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0</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45</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0</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6.701</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40.124</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15.413</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lang="en"/>
                        <a:t>Z-axis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0</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0</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45</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3.30425</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0.515</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39.053</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25"/>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Sensor Subsystem - </a:t>
            </a:r>
            <a:r>
              <a:rPr lang="en"/>
              <a:t>Pressure Sensor</a:t>
            </a:r>
            <a:endParaRPr/>
          </a:p>
        </p:txBody>
      </p:sp>
      <p:sp>
        <p:nvSpPr>
          <p:cNvPr id="225" name="Google Shape;225;p2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6" name="Google Shape;226;p25" title="Chart"/>
          <p:cNvPicPr preferRelativeResize="0"/>
          <p:nvPr/>
        </p:nvPicPr>
        <p:blipFill>
          <a:blip r:embed="rId3">
            <a:alphaModFix/>
          </a:blip>
          <a:stretch>
            <a:fillRect/>
          </a:stretch>
        </p:blipFill>
        <p:spPr>
          <a:xfrm>
            <a:off x="729450" y="1654055"/>
            <a:ext cx="4286250" cy="2650331"/>
          </a:xfrm>
          <a:prstGeom prst="rect">
            <a:avLst/>
          </a:prstGeom>
          <a:noFill/>
          <a:ln>
            <a:noFill/>
          </a:ln>
        </p:spPr>
      </p:pic>
      <p:graphicFrame>
        <p:nvGraphicFramePr>
          <p:cNvPr id="227" name="Google Shape;227;p25"/>
          <p:cNvGraphicFramePr/>
          <p:nvPr/>
        </p:nvGraphicFramePr>
        <p:xfrm>
          <a:off x="5986950" y="1427825"/>
          <a:ext cx="3000000" cy="3000000"/>
        </p:xfrm>
        <a:graphic>
          <a:graphicData uri="http://schemas.openxmlformats.org/drawingml/2006/table">
            <a:tbl>
              <a:tblPr>
                <a:noFill/>
                <a:tableStyleId>{941F60DB-3ABB-44D4-B8C0-89E45C3DEB0C}</a:tableStyleId>
              </a:tblPr>
              <a:tblGrid>
                <a:gridCol w="800775"/>
                <a:gridCol w="1143975"/>
              </a:tblGrid>
              <a:tr h="361950">
                <a:tc>
                  <a:txBody>
                    <a:bodyPr>
                      <a:noAutofit/>
                    </a:bodyPr>
                    <a:lstStyle/>
                    <a:p>
                      <a:pPr indent="0" lvl="0" marL="0" rtl="0" algn="l">
                        <a:lnSpc>
                          <a:spcPct val="115000"/>
                        </a:lnSpc>
                        <a:spcBef>
                          <a:spcPts val="0"/>
                        </a:spcBef>
                        <a:spcAft>
                          <a:spcPts val="0"/>
                        </a:spcAft>
                        <a:buNone/>
                      </a:pPr>
                      <a:r>
                        <a:rPr b="1" lang="en" sz="1000"/>
                        <a:t>Weight (g)</a:t>
                      </a:r>
                      <a:endParaRPr b="1" sz="1000"/>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b="1" lang="en" sz="1000"/>
                        <a:t>Measured (Ω)</a:t>
                      </a:r>
                      <a:endParaRPr b="1" sz="10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noAutofit/>
                    </a:bodyPr>
                    <a:lstStyle/>
                    <a:p>
                      <a:pPr indent="0" lvl="0" marL="0" rtl="0" algn="r">
                        <a:lnSpc>
                          <a:spcPct val="115000"/>
                        </a:lnSpc>
                        <a:spcBef>
                          <a:spcPts val="0"/>
                        </a:spcBef>
                        <a:spcAft>
                          <a:spcPts val="0"/>
                        </a:spcAft>
                        <a:buNone/>
                      </a:pPr>
                      <a:r>
                        <a:rPr lang="en" sz="1000"/>
                        <a:t>0</a:t>
                      </a:r>
                      <a:endParaRPr sz="1000"/>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a:t>
                      </a:r>
                      <a:endParaRPr sz="10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noAutofit/>
                    </a:bodyPr>
                    <a:lstStyle/>
                    <a:p>
                      <a:pPr indent="0" lvl="0" marL="0" rtl="0" algn="r">
                        <a:lnSpc>
                          <a:spcPct val="115000"/>
                        </a:lnSpc>
                        <a:spcBef>
                          <a:spcPts val="0"/>
                        </a:spcBef>
                        <a:spcAft>
                          <a:spcPts val="0"/>
                        </a:spcAft>
                        <a:buNone/>
                      </a:pPr>
                      <a:r>
                        <a:rPr lang="en" sz="1000"/>
                        <a:t>1000</a:t>
                      </a:r>
                      <a:endParaRPr sz="1000"/>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980</a:t>
                      </a:r>
                      <a:endParaRPr sz="10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noAutofit/>
                    </a:bodyPr>
                    <a:lstStyle/>
                    <a:p>
                      <a:pPr indent="0" lvl="0" marL="0" rtl="0" algn="r">
                        <a:lnSpc>
                          <a:spcPct val="115000"/>
                        </a:lnSpc>
                        <a:spcBef>
                          <a:spcPts val="0"/>
                        </a:spcBef>
                        <a:spcAft>
                          <a:spcPts val="0"/>
                        </a:spcAft>
                        <a:buNone/>
                      </a:pPr>
                      <a:r>
                        <a:rPr lang="en" sz="1000"/>
                        <a:t>2000</a:t>
                      </a:r>
                      <a:endParaRPr sz="1000"/>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530</a:t>
                      </a:r>
                      <a:endParaRPr sz="10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noAutofit/>
                    </a:bodyPr>
                    <a:lstStyle/>
                    <a:p>
                      <a:pPr indent="0" lvl="0" marL="0" rtl="0" algn="r">
                        <a:lnSpc>
                          <a:spcPct val="115000"/>
                        </a:lnSpc>
                        <a:spcBef>
                          <a:spcPts val="0"/>
                        </a:spcBef>
                        <a:spcAft>
                          <a:spcPts val="0"/>
                        </a:spcAft>
                        <a:buNone/>
                      </a:pPr>
                      <a:r>
                        <a:rPr lang="en" sz="1000"/>
                        <a:t>3000</a:t>
                      </a:r>
                      <a:endParaRPr sz="1000"/>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390</a:t>
                      </a:r>
                      <a:endParaRPr sz="10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noAutofit/>
                    </a:bodyPr>
                    <a:lstStyle/>
                    <a:p>
                      <a:pPr indent="0" lvl="0" marL="0" rtl="0" algn="r">
                        <a:lnSpc>
                          <a:spcPct val="115000"/>
                        </a:lnSpc>
                        <a:spcBef>
                          <a:spcPts val="0"/>
                        </a:spcBef>
                        <a:spcAft>
                          <a:spcPts val="0"/>
                        </a:spcAft>
                        <a:buNone/>
                      </a:pPr>
                      <a:r>
                        <a:rPr lang="en" sz="1000"/>
                        <a:t>4000</a:t>
                      </a:r>
                      <a:endParaRPr sz="1000"/>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346</a:t>
                      </a:r>
                      <a:endParaRPr sz="10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noAutofit/>
                    </a:bodyPr>
                    <a:lstStyle/>
                    <a:p>
                      <a:pPr indent="0" lvl="0" marL="0" rtl="0" algn="r">
                        <a:lnSpc>
                          <a:spcPct val="115000"/>
                        </a:lnSpc>
                        <a:spcBef>
                          <a:spcPts val="0"/>
                        </a:spcBef>
                        <a:spcAft>
                          <a:spcPts val="0"/>
                        </a:spcAft>
                        <a:buNone/>
                      </a:pPr>
                      <a:r>
                        <a:rPr lang="en" sz="1000"/>
                        <a:t>5000</a:t>
                      </a:r>
                      <a:endParaRPr sz="1000"/>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315</a:t>
                      </a:r>
                      <a:endParaRPr sz="10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noAutofit/>
                    </a:bodyPr>
                    <a:lstStyle/>
                    <a:p>
                      <a:pPr indent="0" lvl="0" marL="0" rtl="0" algn="r">
                        <a:lnSpc>
                          <a:spcPct val="115000"/>
                        </a:lnSpc>
                        <a:spcBef>
                          <a:spcPts val="0"/>
                        </a:spcBef>
                        <a:spcAft>
                          <a:spcPts val="0"/>
                        </a:spcAft>
                        <a:buNone/>
                      </a:pPr>
                      <a:r>
                        <a:rPr lang="en" sz="1000"/>
                        <a:t>6000</a:t>
                      </a:r>
                      <a:endParaRPr sz="1000"/>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noAutofit/>
                    </a:bodyPr>
                    <a:lstStyle/>
                    <a:p>
                      <a:pPr indent="0" lvl="0" marL="0" rtl="0" algn="r">
                        <a:lnSpc>
                          <a:spcPct val="115000"/>
                        </a:lnSpc>
                        <a:spcBef>
                          <a:spcPts val="0"/>
                        </a:spcBef>
                        <a:spcAft>
                          <a:spcPts val="0"/>
                        </a:spcAft>
                        <a:buNone/>
                      </a:pPr>
                      <a:r>
                        <a:rPr lang="en" sz="1000"/>
                        <a:t>7000</a:t>
                      </a:r>
                      <a:endParaRPr sz="1000"/>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290</a:t>
                      </a:r>
                      <a:endParaRPr sz="10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noAutofit/>
                    </a:bodyPr>
                    <a:lstStyle/>
                    <a:p>
                      <a:pPr indent="0" lvl="0" marL="0" rtl="0" algn="r">
                        <a:lnSpc>
                          <a:spcPct val="115000"/>
                        </a:lnSpc>
                        <a:spcBef>
                          <a:spcPts val="0"/>
                        </a:spcBef>
                        <a:spcAft>
                          <a:spcPts val="0"/>
                        </a:spcAft>
                        <a:buNone/>
                      </a:pPr>
                      <a:r>
                        <a:rPr lang="en" sz="1000"/>
                        <a:t>8000</a:t>
                      </a:r>
                      <a:endParaRPr sz="1000"/>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272</a:t>
                      </a:r>
                      <a:endParaRPr sz="10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noAutofit/>
                    </a:bodyPr>
                    <a:lstStyle/>
                    <a:p>
                      <a:pPr indent="0" lvl="0" marL="0" rtl="0" algn="r">
                        <a:lnSpc>
                          <a:spcPct val="115000"/>
                        </a:lnSpc>
                        <a:spcBef>
                          <a:spcPts val="0"/>
                        </a:spcBef>
                        <a:spcAft>
                          <a:spcPts val="0"/>
                        </a:spcAft>
                        <a:buNone/>
                      </a:pPr>
                      <a:r>
                        <a:rPr lang="en" sz="1000"/>
                        <a:t>9000</a:t>
                      </a:r>
                      <a:endParaRPr sz="1000"/>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260</a:t>
                      </a:r>
                      <a:endParaRPr sz="10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noAutofit/>
                    </a:bodyPr>
                    <a:lstStyle/>
                    <a:p>
                      <a:pPr indent="0" lvl="0" marL="0" rtl="0" algn="r">
                        <a:lnSpc>
                          <a:spcPct val="115000"/>
                        </a:lnSpc>
                        <a:spcBef>
                          <a:spcPts val="0"/>
                        </a:spcBef>
                        <a:spcAft>
                          <a:spcPts val="0"/>
                        </a:spcAft>
                        <a:buNone/>
                      </a:pPr>
                      <a:r>
                        <a:rPr lang="en" sz="1000"/>
                        <a:t>10000</a:t>
                      </a:r>
                      <a:endParaRPr sz="1000"/>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255</a:t>
                      </a:r>
                      <a:endParaRPr sz="10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noAutofit/>
                    </a:bodyPr>
                    <a:lstStyle/>
                    <a:p>
                      <a:pPr indent="0" lvl="0" marL="0" rtl="0" algn="r">
                        <a:lnSpc>
                          <a:spcPct val="115000"/>
                        </a:lnSpc>
                        <a:spcBef>
                          <a:spcPts val="0"/>
                        </a:spcBef>
                        <a:spcAft>
                          <a:spcPts val="0"/>
                        </a:spcAft>
                        <a:buNone/>
                      </a:pPr>
                      <a:r>
                        <a:rPr lang="en" sz="1000"/>
                        <a:t>11000</a:t>
                      </a:r>
                      <a:endParaRPr sz="1000"/>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253</a:t>
                      </a:r>
                      <a:endParaRPr sz="10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26"/>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Sensor Subsystem - </a:t>
            </a:r>
            <a:r>
              <a:rPr lang="en"/>
              <a:t>LiquidWire</a:t>
            </a:r>
            <a:endParaRPr/>
          </a:p>
        </p:txBody>
      </p:sp>
      <p:sp>
        <p:nvSpPr>
          <p:cNvPr id="233" name="Google Shape;233;p2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234" name="Google Shape;234;p26"/>
          <p:cNvGraphicFramePr/>
          <p:nvPr/>
        </p:nvGraphicFramePr>
        <p:xfrm>
          <a:off x="373800" y="1296900"/>
          <a:ext cx="3000000" cy="3000000"/>
        </p:xfrm>
        <a:graphic>
          <a:graphicData uri="http://schemas.openxmlformats.org/drawingml/2006/table">
            <a:tbl>
              <a:tblPr>
                <a:noFill/>
                <a:tableStyleId>{941F60DB-3ABB-44D4-B8C0-89E45C3DEB0C}</a:tableStyleId>
              </a:tblPr>
              <a:tblGrid>
                <a:gridCol w="617725"/>
                <a:gridCol w="972175"/>
                <a:gridCol w="617725"/>
                <a:gridCol w="982300"/>
              </a:tblGrid>
              <a:tr h="361950">
                <a:tc>
                  <a:txBody>
                    <a:bodyPr>
                      <a:noAutofit/>
                    </a:bodyPr>
                    <a:lstStyle/>
                    <a:p>
                      <a:pPr indent="0" lvl="0" marL="0" rtl="0" algn="l">
                        <a:lnSpc>
                          <a:spcPct val="115000"/>
                        </a:lnSpc>
                        <a:spcBef>
                          <a:spcPts val="0"/>
                        </a:spcBef>
                        <a:spcAft>
                          <a:spcPts val="0"/>
                        </a:spcAft>
                        <a:buNone/>
                      </a:pPr>
                      <a:r>
                        <a:rPr b="1" lang="en" sz="1000"/>
                        <a:t>Angle (°)</a:t>
                      </a:r>
                      <a:endParaRPr b="1" sz="1000"/>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b="1" lang="en" sz="1000"/>
                        <a:t>Resistance (Ω)</a:t>
                      </a:r>
                      <a:endParaRPr b="1" sz="10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b="1" lang="en" sz="1000"/>
                        <a:t>Angle (°)</a:t>
                      </a:r>
                      <a:endParaRPr b="1" sz="1000"/>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b="1" lang="en" sz="1000"/>
                        <a:t>Resistance (Ω)</a:t>
                      </a:r>
                      <a:endParaRPr b="1" sz="10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noAutofit/>
                    </a:bodyPr>
                    <a:lstStyle/>
                    <a:p>
                      <a:pPr indent="0" lvl="0" marL="0" rtl="0" algn="r">
                        <a:lnSpc>
                          <a:spcPct val="115000"/>
                        </a:lnSpc>
                        <a:spcBef>
                          <a:spcPts val="0"/>
                        </a:spcBef>
                        <a:spcAft>
                          <a:spcPts val="0"/>
                        </a:spcAft>
                        <a:buNone/>
                      </a:pPr>
                      <a:r>
                        <a:rPr lang="en" sz="1000"/>
                        <a:t>0</a:t>
                      </a:r>
                      <a:endParaRPr sz="1000"/>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5.3</a:t>
                      </a:r>
                      <a:endParaRPr sz="10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48</a:t>
                      </a:r>
                      <a:endParaRPr sz="1000"/>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6.5</a:t>
                      </a:r>
                      <a:endParaRPr sz="10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noAutofit/>
                    </a:bodyPr>
                    <a:lstStyle/>
                    <a:p>
                      <a:pPr indent="0" lvl="0" marL="0" rtl="0" algn="r">
                        <a:lnSpc>
                          <a:spcPct val="115000"/>
                        </a:lnSpc>
                        <a:spcBef>
                          <a:spcPts val="0"/>
                        </a:spcBef>
                        <a:spcAft>
                          <a:spcPts val="0"/>
                        </a:spcAft>
                        <a:buNone/>
                      </a:pPr>
                      <a:r>
                        <a:rPr lang="en" sz="1000"/>
                        <a:t>3</a:t>
                      </a:r>
                      <a:endParaRPr sz="1000"/>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5.4</a:t>
                      </a:r>
                      <a:endParaRPr sz="10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51</a:t>
                      </a:r>
                      <a:endParaRPr sz="1000"/>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6.6</a:t>
                      </a:r>
                      <a:endParaRPr sz="10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noAutofit/>
                    </a:bodyPr>
                    <a:lstStyle/>
                    <a:p>
                      <a:pPr indent="0" lvl="0" marL="0" rtl="0" algn="r">
                        <a:lnSpc>
                          <a:spcPct val="115000"/>
                        </a:lnSpc>
                        <a:spcBef>
                          <a:spcPts val="0"/>
                        </a:spcBef>
                        <a:spcAft>
                          <a:spcPts val="0"/>
                        </a:spcAft>
                        <a:buNone/>
                      </a:pPr>
                      <a:r>
                        <a:rPr lang="en" sz="1000"/>
                        <a:t>6</a:t>
                      </a:r>
                      <a:endParaRPr sz="1000"/>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5.4</a:t>
                      </a:r>
                      <a:endParaRPr sz="10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54</a:t>
                      </a:r>
                      <a:endParaRPr sz="1000"/>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6.7</a:t>
                      </a:r>
                      <a:endParaRPr sz="10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noAutofit/>
                    </a:bodyPr>
                    <a:lstStyle/>
                    <a:p>
                      <a:pPr indent="0" lvl="0" marL="0" rtl="0" algn="r">
                        <a:lnSpc>
                          <a:spcPct val="115000"/>
                        </a:lnSpc>
                        <a:spcBef>
                          <a:spcPts val="0"/>
                        </a:spcBef>
                        <a:spcAft>
                          <a:spcPts val="0"/>
                        </a:spcAft>
                        <a:buNone/>
                      </a:pPr>
                      <a:r>
                        <a:rPr lang="en" sz="1000"/>
                        <a:t>9</a:t>
                      </a:r>
                      <a:endParaRPr sz="1000"/>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5.5</a:t>
                      </a:r>
                      <a:endParaRPr sz="10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57</a:t>
                      </a:r>
                      <a:endParaRPr sz="1000"/>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6.8</a:t>
                      </a:r>
                      <a:endParaRPr sz="10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noAutofit/>
                    </a:bodyPr>
                    <a:lstStyle/>
                    <a:p>
                      <a:pPr indent="0" lvl="0" marL="0" rtl="0" algn="r">
                        <a:lnSpc>
                          <a:spcPct val="115000"/>
                        </a:lnSpc>
                        <a:spcBef>
                          <a:spcPts val="0"/>
                        </a:spcBef>
                        <a:spcAft>
                          <a:spcPts val="0"/>
                        </a:spcAft>
                        <a:buNone/>
                      </a:pPr>
                      <a:r>
                        <a:rPr lang="en" sz="1000"/>
                        <a:t>12</a:t>
                      </a:r>
                      <a:endParaRPr sz="1000"/>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5.6</a:t>
                      </a:r>
                      <a:endParaRPr sz="10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60</a:t>
                      </a:r>
                      <a:endParaRPr sz="1000"/>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6.9</a:t>
                      </a:r>
                      <a:endParaRPr sz="10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noAutofit/>
                    </a:bodyPr>
                    <a:lstStyle/>
                    <a:p>
                      <a:pPr indent="0" lvl="0" marL="0" rtl="0" algn="r">
                        <a:lnSpc>
                          <a:spcPct val="115000"/>
                        </a:lnSpc>
                        <a:spcBef>
                          <a:spcPts val="0"/>
                        </a:spcBef>
                        <a:spcAft>
                          <a:spcPts val="0"/>
                        </a:spcAft>
                        <a:buNone/>
                      </a:pPr>
                      <a:r>
                        <a:rPr lang="en" sz="1000"/>
                        <a:t>15</a:t>
                      </a:r>
                      <a:endParaRPr sz="1000"/>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5.7</a:t>
                      </a:r>
                      <a:endParaRPr sz="10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63</a:t>
                      </a:r>
                      <a:endParaRPr sz="1000"/>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7</a:t>
                      </a:r>
                      <a:endParaRPr sz="10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noAutofit/>
                    </a:bodyPr>
                    <a:lstStyle/>
                    <a:p>
                      <a:pPr indent="0" lvl="0" marL="0" rtl="0" algn="r">
                        <a:lnSpc>
                          <a:spcPct val="115000"/>
                        </a:lnSpc>
                        <a:spcBef>
                          <a:spcPts val="0"/>
                        </a:spcBef>
                        <a:spcAft>
                          <a:spcPts val="0"/>
                        </a:spcAft>
                        <a:buNone/>
                      </a:pPr>
                      <a:r>
                        <a:rPr lang="en" sz="1000"/>
                        <a:t>18</a:t>
                      </a:r>
                      <a:endParaRPr sz="1000"/>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5.8</a:t>
                      </a:r>
                      <a:endParaRPr sz="10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66</a:t>
                      </a:r>
                      <a:endParaRPr sz="1000"/>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7.1</a:t>
                      </a:r>
                      <a:endParaRPr sz="10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noAutofit/>
                    </a:bodyPr>
                    <a:lstStyle/>
                    <a:p>
                      <a:pPr indent="0" lvl="0" marL="0" rtl="0" algn="r">
                        <a:lnSpc>
                          <a:spcPct val="115000"/>
                        </a:lnSpc>
                        <a:spcBef>
                          <a:spcPts val="0"/>
                        </a:spcBef>
                        <a:spcAft>
                          <a:spcPts val="0"/>
                        </a:spcAft>
                        <a:buNone/>
                      </a:pPr>
                      <a:r>
                        <a:rPr lang="en" sz="1000"/>
                        <a:t>21</a:t>
                      </a:r>
                      <a:endParaRPr sz="1000"/>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5.9</a:t>
                      </a:r>
                      <a:endParaRPr sz="10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69</a:t>
                      </a:r>
                      <a:endParaRPr sz="1000"/>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7.1</a:t>
                      </a:r>
                      <a:endParaRPr sz="10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noAutofit/>
                    </a:bodyPr>
                    <a:lstStyle/>
                    <a:p>
                      <a:pPr indent="0" lvl="0" marL="0" rtl="0" algn="r">
                        <a:lnSpc>
                          <a:spcPct val="115000"/>
                        </a:lnSpc>
                        <a:spcBef>
                          <a:spcPts val="0"/>
                        </a:spcBef>
                        <a:spcAft>
                          <a:spcPts val="0"/>
                        </a:spcAft>
                        <a:buNone/>
                      </a:pPr>
                      <a:r>
                        <a:rPr lang="en" sz="1000"/>
                        <a:t>24</a:t>
                      </a:r>
                      <a:endParaRPr sz="1000"/>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5.9</a:t>
                      </a:r>
                      <a:endParaRPr sz="10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72</a:t>
                      </a:r>
                      <a:endParaRPr sz="1000"/>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7.2</a:t>
                      </a:r>
                      <a:endParaRPr sz="10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noAutofit/>
                    </a:bodyPr>
                    <a:lstStyle/>
                    <a:p>
                      <a:pPr indent="0" lvl="0" marL="0" rtl="0" algn="r">
                        <a:lnSpc>
                          <a:spcPct val="115000"/>
                        </a:lnSpc>
                        <a:spcBef>
                          <a:spcPts val="0"/>
                        </a:spcBef>
                        <a:spcAft>
                          <a:spcPts val="0"/>
                        </a:spcAft>
                        <a:buNone/>
                      </a:pPr>
                      <a:r>
                        <a:rPr lang="en" sz="1000"/>
                        <a:t>27</a:t>
                      </a:r>
                      <a:endParaRPr sz="1000"/>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6</a:t>
                      </a:r>
                      <a:endParaRPr sz="10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75</a:t>
                      </a:r>
                      <a:endParaRPr sz="1000"/>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7.3</a:t>
                      </a:r>
                      <a:endParaRPr sz="10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noAutofit/>
                    </a:bodyPr>
                    <a:lstStyle/>
                    <a:p>
                      <a:pPr indent="0" lvl="0" marL="0" rtl="0" algn="r">
                        <a:lnSpc>
                          <a:spcPct val="115000"/>
                        </a:lnSpc>
                        <a:spcBef>
                          <a:spcPts val="0"/>
                        </a:spcBef>
                        <a:spcAft>
                          <a:spcPts val="0"/>
                        </a:spcAft>
                        <a:buNone/>
                      </a:pPr>
                      <a:r>
                        <a:rPr lang="en" sz="1000"/>
                        <a:t>30</a:t>
                      </a:r>
                      <a:endParaRPr sz="1000"/>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6.1</a:t>
                      </a:r>
                      <a:endParaRPr sz="10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78</a:t>
                      </a:r>
                      <a:endParaRPr sz="1000"/>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7.4</a:t>
                      </a:r>
                      <a:endParaRPr sz="10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noAutofit/>
                    </a:bodyPr>
                    <a:lstStyle/>
                    <a:p>
                      <a:pPr indent="0" lvl="0" marL="0" rtl="0" algn="r">
                        <a:lnSpc>
                          <a:spcPct val="115000"/>
                        </a:lnSpc>
                        <a:spcBef>
                          <a:spcPts val="0"/>
                        </a:spcBef>
                        <a:spcAft>
                          <a:spcPts val="0"/>
                        </a:spcAft>
                        <a:buNone/>
                      </a:pPr>
                      <a:r>
                        <a:rPr lang="en" sz="1000"/>
                        <a:t>33</a:t>
                      </a:r>
                      <a:endParaRPr sz="1000"/>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6.1</a:t>
                      </a:r>
                      <a:endParaRPr sz="10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81</a:t>
                      </a:r>
                      <a:endParaRPr sz="1000"/>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7.5</a:t>
                      </a:r>
                      <a:endParaRPr sz="10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noAutofit/>
                    </a:bodyPr>
                    <a:lstStyle/>
                    <a:p>
                      <a:pPr indent="0" lvl="0" marL="0" rtl="0" algn="r">
                        <a:lnSpc>
                          <a:spcPct val="115000"/>
                        </a:lnSpc>
                        <a:spcBef>
                          <a:spcPts val="0"/>
                        </a:spcBef>
                        <a:spcAft>
                          <a:spcPts val="0"/>
                        </a:spcAft>
                        <a:buNone/>
                      </a:pPr>
                      <a:r>
                        <a:rPr lang="en" sz="1000"/>
                        <a:t>36</a:t>
                      </a:r>
                      <a:endParaRPr sz="1000"/>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6.2</a:t>
                      </a:r>
                      <a:endParaRPr sz="10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84</a:t>
                      </a:r>
                      <a:endParaRPr sz="1000"/>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7.6</a:t>
                      </a:r>
                      <a:endParaRPr sz="10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noAutofit/>
                    </a:bodyPr>
                    <a:lstStyle/>
                    <a:p>
                      <a:pPr indent="0" lvl="0" marL="0" rtl="0" algn="r">
                        <a:lnSpc>
                          <a:spcPct val="115000"/>
                        </a:lnSpc>
                        <a:spcBef>
                          <a:spcPts val="0"/>
                        </a:spcBef>
                        <a:spcAft>
                          <a:spcPts val="0"/>
                        </a:spcAft>
                        <a:buNone/>
                      </a:pPr>
                      <a:r>
                        <a:rPr lang="en" sz="1000"/>
                        <a:t>39</a:t>
                      </a:r>
                      <a:endParaRPr sz="1000"/>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6.3</a:t>
                      </a:r>
                      <a:endParaRPr sz="10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87</a:t>
                      </a:r>
                      <a:endParaRPr sz="1000"/>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7.7</a:t>
                      </a:r>
                      <a:endParaRPr sz="10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noAutofit/>
                    </a:bodyPr>
                    <a:lstStyle/>
                    <a:p>
                      <a:pPr indent="0" lvl="0" marL="0" rtl="0" algn="r">
                        <a:lnSpc>
                          <a:spcPct val="115000"/>
                        </a:lnSpc>
                        <a:spcBef>
                          <a:spcPts val="0"/>
                        </a:spcBef>
                        <a:spcAft>
                          <a:spcPts val="0"/>
                        </a:spcAft>
                        <a:buNone/>
                      </a:pPr>
                      <a:r>
                        <a:rPr lang="en" sz="1000"/>
                        <a:t>42</a:t>
                      </a:r>
                      <a:endParaRPr sz="1000"/>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6.4</a:t>
                      </a:r>
                      <a:endParaRPr sz="10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90</a:t>
                      </a:r>
                      <a:endParaRPr sz="1000"/>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7.8</a:t>
                      </a:r>
                      <a:endParaRPr sz="10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1450">
                <a:tc>
                  <a:txBody>
                    <a:bodyPr>
                      <a:noAutofit/>
                    </a:bodyPr>
                    <a:lstStyle/>
                    <a:p>
                      <a:pPr indent="0" lvl="0" marL="0" rtl="0" algn="r">
                        <a:lnSpc>
                          <a:spcPct val="115000"/>
                        </a:lnSpc>
                        <a:spcBef>
                          <a:spcPts val="0"/>
                        </a:spcBef>
                        <a:spcAft>
                          <a:spcPts val="0"/>
                        </a:spcAft>
                        <a:buNone/>
                      </a:pPr>
                      <a:r>
                        <a:rPr lang="en" sz="1000"/>
                        <a:t>45</a:t>
                      </a:r>
                      <a:endParaRPr sz="1000"/>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000"/>
                        <a:t>6.4</a:t>
                      </a:r>
                      <a:endParaRPr sz="1000"/>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pic>
        <p:nvPicPr>
          <p:cNvPr id="235" name="Google Shape;235;p26" title="Chart"/>
          <p:cNvPicPr preferRelativeResize="0"/>
          <p:nvPr/>
        </p:nvPicPr>
        <p:blipFill>
          <a:blip r:embed="rId3">
            <a:alphaModFix/>
          </a:blip>
          <a:stretch>
            <a:fillRect/>
          </a:stretch>
        </p:blipFill>
        <p:spPr>
          <a:xfrm>
            <a:off x="3978025" y="2403230"/>
            <a:ext cx="4479131" cy="2650331"/>
          </a:xfrm>
          <a:prstGeom prst="rect">
            <a:avLst/>
          </a:prstGeom>
          <a:noFill/>
          <a:ln>
            <a:noFill/>
          </a:ln>
        </p:spPr>
      </p:pic>
      <p:sp>
        <p:nvSpPr>
          <p:cNvPr id="236" name="Google Shape;236;p26"/>
          <p:cNvSpPr txBox="1"/>
          <p:nvPr/>
        </p:nvSpPr>
        <p:spPr>
          <a:xfrm>
            <a:off x="4359125" y="1296900"/>
            <a:ext cx="3853200" cy="91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t>Δ</a:t>
            </a:r>
            <a:r>
              <a:rPr b="1" lang="en"/>
              <a:t>Resistance (Ω) from 0° to 90° = 2.5 Ω</a:t>
            </a:r>
            <a:endParaRPr b="1"/>
          </a:p>
          <a:p>
            <a:pPr indent="0" lvl="0" marL="0" rtl="0" algn="l">
              <a:lnSpc>
                <a:spcPct val="115000"/>
              </a:lnSpc>
              <a:spcBef>
                <a:spcPts val="0"/>
              </a:spcBef>
              <a:spcAft>
                <a:spcPts val="0"/>
              </a:spcAft>
              <a:buNone/>
            </a:pPr>
            <a:r>
              <a:rPr b="1" lang="en"/>
              <a:t>=&gt; </a:t>
            </a:r>
            <a:r>
              <a:rPr b="1" lang="en"/>
              <a:t>Angle (°) = 0.0278 x Resistance (Ω)</a:t>
            </a:r>
            <a:endParaRPr b="1"/>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27"/>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Wrist Controller Subsystem</a:t>
            </a:r>
            <a:endParaRPr/>
          </a:p>
        </p:txBody>
      </p:sp>
      <p:sp>
        <p:nvSpPr>
          <p:cNvPr id="242" name="Google Shape;242;p2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3" name="Google Shape;243;p27"/>
          <p:cNvSpPr txBox="1"/>
          <p:nvPr/>
        </p:nvSpPr>
        <p:spPr>
          <a:xfrm>
            <a:off x="901350" y="1388275"/>
            <a:ext cx="7341300" cy="35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Wrist-mounted Microcontroller</a:t>
            </a:r>
            <a:endParaRPr b="1"/>
          </a:p>
          <a:p>
            <a:pPr indent="0" lvl="0" marL="457200" rtl="0" algn="l">
              <a:spcBef>
                <a:spcPts val="0"/>
              </a:spcBef>
              <a:spcAft>
                <a:spcPts val="0"/>
              </a:spcAft>
              <a:buNone/>
            </a:pPr>
            <a:r>
              <a:t/>
            </a:r>
            <a:endParaRPr/>
          </a:p>
          <a:p>
            <a:pPr indent="0" lvl="0" marL="457200" rtl="0" algn="l">
              <a:spcBef>
                <a:spcPts val="0"/>
              </a:spcBef>
              <a:spcAft>
                <a:spcPts val="0"/>
              </a:spcAft>
              <a:buNone/>
            </a:pPr>
            <a:r>
              <a:rPr lang="en"/>
              <a:t>Battery</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
              <a:t>Sensor Polling</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
              <a:t>Bluetooth Broadcast</a:t>
            </a:r>
            <a:endParaRPr/>
          </a:p>
        </p:txBody>
      </p:sp>
      <p:sp>
        <p:nvSpPr>
          <p:cNvPr id="244" name="Google Shape;244;p27"/>
          <p:cNvSpPr/>
          <p:nvPr/>
        </p:nvSpPr>
        <p:spPr>
          <a:xfrm>
            <a:off x="4671325" y="2111150"/>
            <a:ext cx="2290200" cy="2124600"/>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5" name="Google Shape;245;p27"/>
          <p:cNvPicPr preferRelativeResize="0"/>
          <p:nvPr/>
        </p:nvPicPr>
        <p:blipFill rotWithShape="1">
          <a:blip r:embed="rId3">
            <a:alphaModFix/>
          </a:blip>
          <a:srcRect b="3669" l="0" r="0" t="3678"/>
          <a:stretch/>
        </p:blipFill>
        <p:spPr>
          <a:xfrm>
            <a:off x="3091432" y="1952312"/>
            <a:ext cx="5708046" cy="2442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28"/>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Wrist Controller</a:t>
            </a:r>
            <a:r>
              <a:rPr lang="en"/>
              <a:t> Subsystem - Sensor Polling</a:t>
            </a:r>
            <a:endParaRPr/>
          </a:p>
        </p:txBody>
      </p:sp>
      <p:sp>
        <p:nvSpPr>
          <p:cNvPr id="251" name="Google Shape;251;p2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2" name="Google Shape;252;p28"/>
          <p:cNvSpPr txBox="1"/>
          <p:nvPr/>
        </p:nvSpPr>
        <p:spPr>
          <a:xfrm>
            <a:off x="901350" y="1449525"/>
            <a:ext cx="7341300" cy="35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Throughput TODO: </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Take accurate system time</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Read sensors 120 times</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Take accurate system time, measure difference</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If System time difference &lt; 1sec, we can attain at least a 120hz data rate.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Accuracy TODO:</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Test accelerometer with same component test and compare output vs previous</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Test gyroscope with same component test and compare output vs previous</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Test pressure with same component test and compare output vs previous</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Test stretch sensors with same component test and compare output vs previous</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I2C and Voltage O-Scope Pictures</a:t>
            </a:r>
            <a:endParaRPr>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29"/>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Wrist Controller Subsystem - BLE Broadcast</a:t>
            </a:r>
            <a:endParaRPr/>
          </a:p>
        </p:txBody>
      </p:sp>
      <p:sp>
        <p:nvSpPr>
          <p:cNvPr id="258" name="Google Shape;258;p2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9" name="Google Shape;259;p29"/>
          <p:cNvSpPr txBox="1"/>
          <p:nvPr/>
        </p:nvSpPr>
        <p:spPr>
          <a:xfrm>
            <a:off x="901350" y="1449525"/>
            <a:ext cx="7341300" cy="3533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Lato"/>
              <a:buChar char="●"/>
            </a:pPr>
            <a:r>
              <a:rPr lang="en" sz="1800">
                <a:latin typeface="Lato"/>
                <a:ea typeface="Lato"/>
                <a:cs typeface="Lato"/>
                <a:sym typeface="Lato"/>
              </a:rPr>
              <a:t>[Scheduled]</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1 Data Frame = 56 bytes</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120 Hz * 56 bytes = 6.72 kB/sec = 53.76 kbps</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BLE Rated Throughput = 2 Mbps</a:t>
            </a:r>
            <a:endParaRPr sz="1800">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30"/>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Wrist Controller Subsystem - Battery</a:t>
            </a:r>
            <a:endParaRPr/>
          </a:p>
        </p:txBody>
      </p:sp>
      <p:sp>
        <p:nvSpPr>
          <p:cNvPr id="265" name="Google Shape;265;p3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6" name="Google Shape;266;p30"/>
          <p:cNvSpPr txBox="1"/>
          <p:nvPr/>
        </p:nvSpPr>
        <p:spPr>
          <a:xfrm>
            <a:off x="901350" y="1449525"/>
            <a:ext cx="7341300" cy="3533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Lato"/>
              <a:buChar char="●"/>
            </a:pPr>
            <a:r>
              <a:rPr lang="en" sz="1800">
                <a:latin typeface="Lato"/>
                <a:ea typeface="Lato"/>
                <a:cs typeface="Lato"/>
                <a:sym typeface="Lato"/>
              </a:rPr>
              <a:t>Overcharge/Discharge TODO</a:t>
            </a:r>
            <a:endParaRPr sz="1800">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31"/>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Coaching App </a:t>
            </a:r>
            <a:r>
              <a:rPr lang="en"/>
              <a:t>Subsystem</a:t>
            </a:r>
            <a:endParaRPr/>
          </a:p>
        </p:txBody>
      </p:sp>
      <p:sp>
        <p:nvSpPr>
          <p:cNvPr id="272" name="Google Shape;272;p3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3" name="Google Shape;273;p31"/>
          <p:cNvSpPr txBox="1"/>
          <p:nvPr/>
        </p:nvSpPr>
        <p:spPr>
          <a:xfrm>
            <a:off x="901350" y="1388275"/>
            <a:ext cx="7341300" cy="3533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Lato"/>
              <a:buAutoNum type="arabicPeriod"/>
            </a:pPr>
            <a:r>
              <a:rPr lang="en" sz="1800">
                <a:latin typeface="Lato"/>
                <a:ea typeface="Lato"/>
                <a:cs typeface="Lato"/>
                <a:sym typeface="Lato"/>
              </a:rPr>
              <a:t>Bluetooth Reception</a:t>
            </a:r>
            <a:endParaRPr sz="1800">
              <a:latin typeface="Lato"/>
              <a:ea typeface="Lato"/>
              <a:cs typeface="Lato"/>
              <a:sym typeface="Lato"/>
            </a:endParaRPr>
          </a:p>
          <a:p>
            <a:pPr indent="0" lvl="0" marL="457200" rtl="0" algn="l">
              <a:spcBef>
                <a:spcPts val="0"/>
              </a:spcBef>
              <a:spcAft>
                <a:spcPts val="0"/>
              </a:spcAft>
              <a:buNone/>
            </a:pPr>
            <a:r>
              <a:t/>
            </a:r>
            <a:endParaRPr sz="1800">
              <a:latin typeface="Lato"/>
              <a:ea typeface="Lato"/>
              <a:cs typeface="Lato"/>
              <a:sym typeface="Lato"/>
            </a:endParaRPr>
          </a:p>
          <a:p>
            <a:pPr indent="-342900" lvl="0" marL="457200" rtl="0" algn="l">
              <a:spcBef>
                <a:spcPts val="0"/>
              </a:spcBef>
              <a:spcAft>
                <a:spcPts val="0"/>
              </a:spcAft>
              <a:buSzPts val="1800"/>
              <a:buFont typeface="Lato"/>
              <a:buAutoNum type="arabicPeriod"/>
            </a:pPr>
            <a:r>
              <a:rPr lang="en" sz="1800">
                <a:latin typeface="Lato"/>
                <a:ea typeface="Lato"/>
                <a:cs typeface="Lato"/>
                <a:sym typeface="Lato"/>
              </a:rPr>
              <a:t>Database</a:t>
            </a:r>
            <a:endParaRPr sz="1800">
              <a:latin typeface="Lato"/>
              <a:ea typeface="Lato"/>
              <a:cs typeface="Lato"/>
              <a:sym typeface="Lato"/>
            </a:endParaRPr>
          </a:p>
          <a:p>
            <a:pPr indent="0" lvl="0" marL="0" rtl="0" algn="l">
              <a:spcBef>
                <a:spcPts val="0"/>
              </a:spcBef>
              <a:spcAft>
                <a:spcPts val="0"/>
              </a:spcAft>
              <a:buNone/>
            </a:pPr>
            <a:r>
              <a:t/>
            </a:r>
            <a:endParaRPr sz="1800">
              <a:latin typeface="Lato"/>
              <a:ea typeface="Lato"/>
              <a:cs typeface="Lato"/>
              <a:sym typeface="Lato"/>
            </a:endParaRPr>
          </a:p>
          <a:p>
            <a:pPr indent="-342900" lvl="0" marL="457200" rtl="0" algn="l">
              <a:spcBef>
                <a:spcPts val="0"/>
              </a:spcBef>
              <a:spcAft>
                <a:spcPts val="0"/>
              </a:spcAft>
              <a:buSzPts val="1800"/>
              <a:buFont typeface="Lato"/>
              <a:buAutoNum type="arabicPeriod"/>
            </a:pPr>
            <a:r>
              <a:rPr lang="en" sz="1800">
                <a:latin typeface="Lato"/>
                <a:ea typeface="Lato"/>
                <a:cs typeface="Lato"/>
                <a:sym typeface="Lato"/>
              </a:rPr>
              <a:t>GUI</a:t>
            </a:r>
            <a:endParaRPr sz="1800">
              <a:latin typeface="Lato"/>
              <a:ea typeface="Lato"/>
              <a:cs typeface="Lato"/>
              <a:sym typeface="Lato"/>
            </a:endParaRPr>
          </a:p>
        </p:txBody>
      </p:sp>
      <p:pic>
        <p:nvPicPr>
          <p:cNvPr id="274" name="Google Shape;274;p31"/>
          <p:cNvPicPr preferRelativeResize="0"/>
          <p:nvPr/>
        </p:nvPicPr>
        <p:blipFill rotWithShape="1">
          <a:blip r:embed="rId3">
            <a:alphaModFix/>
          </a:blip>
          <a:srcRect b="3669" l="0" r="0" t="3678"/>
          <a:stretch/>
        </p:blipFill>
        <p:spPr>
          <a:xfrm>
            <a:off x="3030207" y="1987562"/>
            <a:ext cx="5708046" cy="2442275"/>
          </a:xfrm>
          <a:prstGeom prst="rect">
            <a:avLst/>
          </a:prstGeom>
          <a:noFill/>
          <a:ln>
            <a:noFill/>
          </a:ln>
        </p:spPr>
      </p:pic>
      <p:sp>
        <p:nvSpPr>
          <p:cNvPr id="275" name="Google Shape;275;p31"/>
          <p:cNvSpPr/>
          <p:nvPr/>
        </p:nvSpPr>
        <p:spPr>
          <a:xfrm>
            <a:off x="6600825" y="2034950"/>
            <a:ext cx="2445300" cy="2347500"/>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4"/>
          <p:cNvSpPr txBox="1"/>
          <p:nvPr>
            <p:ph type="title"/>
          </p:nvPr>
        </p:nvSpPr>
        <p:spPr>
          <a:xfrm>
            <a:off x="731520" y="640080"/>
            <a:ext cx="7688700" cy="72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a:t>
            </a:r>
            <a:endParaRPr/>
          </a:p>
        </p:txBody>
      </p:sp>
      <p:sp>
        <p:nvSpPr>
          <p:cNvPr id="107" name="Google Shape;107;p14"/>
          <p:cNvSpPr txBox="1"/>
          <p:nvPr/>
        </p:nvSpPr>
        <p:spPr>
          <a:xfrm>
            <a:off x="3638488" y="3178675"/>
            <a:ext cx="1745700" cy="4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Lato"/>
                <a:ea typeface="Lato"/>
                <a:cs typeface="Lato"/>
                <a:sym typeface="Lato"/>
              </a:rPr>
              <a:t>Will</a:t>
            </a:r>
            <a:r>
              <a:rPr lang="en" sz="1500">
                <a:latin typeface="Lato"/>
                <a:ea typeface="Lato"/>
                <a:cs typeface="Lato"/>
                <a:sym typeface="Lato"/>
              </a:rPr>
              <a:t> Carr</a:t>
            </a:r>
            <a:r>
              <a:rPr lang="en" sz="1500">
                <a:latin typeface="Lato"/>
                <a:ea typeface="Lato"/>
                <a:cs typeface="Lato"/>
                <a:sym typeface="Lato"/>
              </a:rPr>
              <a:t>oll</a:t>
            </a:r>
            <a:endParaRPr sz="1500">
              <a:latin typeface="Lato"/>
              <a:ea typeface="Lato"/>
              <a:cs typeface="Lato"/>
              <a:sym typeface="Lato"/>
            </a:endParaRPr>
          </a:p>
          <a:p>
            <a:pPr indent="0" lvl="0" marL="0" rtl="0" algn="ctr">
              <a:spcBef>
                <a:spcPts val="0"/>
              </a:spcBef>
              <a:spcAft>
                <a:spcPts val="0"/>
              </a:spcAft>
              <a:buNone/>
            </a:pPr>
            <a:r>
              <a:rPr lang="en" sz="1200">
                <a:latin typeface="Lato"/>
                <a:ea typeface="Lato"/>
                <a:cs typeface="Lato"/>
                <a:sym typeface="Lato"/>
              </a:rPr>
              <a:t>Computer Engineering Firmware</a:t>
            </a:r>
            <a:endParaRPr sz="1200">
              <a:latin typeface="Lato"/>
              <a:ea typeface="Lato"/>
              <a:cs typeface="Lato"/>
              <a:sym typeface="Lato"/>
            </a:endParaRPr>
          </a:p>
        </p:txBody>
      </p:sp>
      <p:sp>
        <p:nvSpPr>
          <p:cNvPr id="108" name="Google Shape;108;p14"/>
          <p:cNvSpPr txBox="1"/>
          <p:nvPr/>
        </p:nvSpPr>
        <p:spPr>
          <a:xfrm>
            <a:off x="1904725" y="3178675"/>
            <a:ext cx="1745700" cy="79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Lato"/>
                <a:ea typeface="Lato"/>
                <a:cs typeface="Lato"/>
                <a:sym typeface="Lato"/>
              </a:rPr>
              <a:t>Spencer Callicott</a:t>
            </a:r>
            <a:endParaRPr sz="1500">
              <a:latin typeface="Lato"/>
              <a:ea typeface="Lato"/>
              <a:cs typeface="Lato"/>
              <a:sym typeface="Lato"/>
            </a:endParaRPr>
          </a:p>
          <a:p>
            <a:pPr indent="0" lvl="0" marL="0" rtl="0" algn="ctr">
              <a:spcBef>
                <a:spcPts val="0"/>
              </a:spcBef>
              <a:spcAft>
                <a:spcPts val="0"/>
              </a:spcAft>
              <a:buNone/>
            </a:pPr>
            <a:r>
              <a:rPr lang="en" sz="1200">
                <a:latin typeface="Lato"/>
                <a:ea typeface="Lato"/>
                <a:cs typeface="Lato"/>
                <a:sym typeface="Lato"/>
              </a:rPr>
              <a:t>Computer Engineering</a:t>
            </a:r>
            <a:endParaRPr sz="1200">
              <a:latin typeface="Lato"/>
              <a:ea typeface="Lato"/>
              <a:cs typeface="Lato"/>
              <a:sym typeface="Lato"/>
            </a:endParaRPr>
          </a:p>
          <a:p>
            <a:pPr indent="0" lvl="0" marL="0" rtl="0" algn="ctr">
              <a:spcBef>
                <a:spcPts val="0"/>
              </a:spcBef>
              <a:spcAft>
                <a:spcPts val="0"/>
              </a:spcAft>
              <a:buNone/>
            </a:pPr>
            <a:r>
              <a:rPr lang="en" sz="1200">
                <a:latin typeface="Lato"/>
                <a:ea typeface="Lato"/>
                <a:cs typeface="Lato"/>
                <a:sym typeface="Lato"/>
              </a:rPr>
              <a:t>Firmware</a:t>
            </a:r>
            <a:endParaRPr sz="1200">
              <a:latin typeface="Lato"/>
              <a:ea typeface="Lato"/>
              <a:cs typeface="Lato"/>
              <a:sym typeface="Lato"/>
            </a:endParaRPr>
          </a:p>
        </p:txBody>
      </p:sp>
      <p:sp>
        <p:nvSpPr>
          <p:cNvPr id="109" name="Google Shape;109;p14"/>
          <p:cNvSpPr txBox="1"/>
          <p:nvPr/>
        </p:nvSpPr>
        <p:spPr>
          <a:xfrm>
            <a:off x="7143575" y="3178675"/>
            <a:ext cx="1745700" cy="4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Lato"/>
                <a:ea typeface="Lato"/>
                <a:cs typeface="Lato"/>
                <a:sym typeface="Lato"/>
              </a:rPr>
              <a:t>Jack Fletcher</a:t>
            </a:r>
            <a:endParaRPr sz="1500">
              <a:latin typeface="Lato"/>
              <a:ea typeface="Lato"/>
              <a:cs typeface="Lato"/>
              <a:sym typeface="Lato"/>
            </a:endParaRPr>
          </a:p>
          <a:p>
            <a:pPr indent="0" lvl="0" marL="0" rtl="0" algn="ctr">
              <a:spcBef>
                <a:spcPts val="0"/>
              </a:spcBef>
              <a:spcAft>
                <a:spcPts val="0"/>
              </a:spcAft>
              <a:buNone/>
            </a:pPr>
            <a:r>
              <a:rPr lang="en" sz="1200">
                <a:latin typeface="Lato"/>
                <a:ea typeface="Lato"/>
                <a:cs typeface="Lato"/>
                <a:sym typeface="Lato"/>
              </a:rPr>
              <a:t>Computer Engineering</a:t>
            </a:r>
            <a:endParaRPr sz="1200">
              <a:latin typeface="Lato"/>
              <a:ea typeface="Lato"/>
              <a:cs typeface="Lato"/>
              <a:sym typeface="Lato"/>
            </a:endParaRPr>
          </a:p>
          <a:p>
            <a:pPr indent="0" lvl="0" marL="0" rtl="0" algn="ctr">
              <a:spcBef>
                <a:spcPts val="0"/>
              </a:spcBef>
              <a:spcAft>
                <a:spcPts val="0"/>
              </a:spcAft>
              <a:buNone/>
            </a:pPr>
            <a:r>
              <a:rPr lang="en" sz="1200">
                <a:latin typeface="Lato"/>
                <a:ea typeface="Lato"/>
                <a:cs typeface="Lato"/>
                <a:sym typeface="Lato"/>
              </a:rPr>
              <a:t>Software</a:t>
            </a:r>
            <a:endParaRPr sz="1200">
              <a:latin typeface="Lato"/>
              <a:ea typeface="Lato"/>
              <a:cs typeface="Lato"/>
              <a:sym typeface="Lato"/>
            </a:endParaRPr>
          </a:p>
        </p:txBody>
      </p:sp>
      <p:sp>
        <p:nvSpPr>
          <p:cNvPr id="110" name="Google Shape;110;p14"/>
          <p:cNvSpPr txBox="1"/>
          <p:nvPr/>
        </p:nvSpPr>
        <p:spPr>
          <a:xfrm>
            <a:off x="132188" y="3178675"/>
            <a:ext cx="1745700" cy="4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Lato"/>
                <a:ea typeface="Lato"/>
                <a:cs typeface="Lato"/>
                <a:sym typeface="Lato"/>
              </a:rPr>
              <a:t>Chri</a:t>
            </a:r>
            <a:r>
              <a:rPr lang="en" sz="1500">
                <a:latin typeface="Lato"/>
                <a:ea typeface="Lato"/>
                <a:cs typeface="Lato"/>
                <a:sym typeface="Lato"/>
              </a:rPr>
              <a:t>s</a:t>
            </a:r>
            <a:r>
              <a:rPr lang="en" sz="1500">
                <a:latin typeface="Lato"/>
                <a:ea typeface="Lato"/>
                <a:cs typeface="Lato"/>
                <a:sym typeface="Lato"/>
              </a:rPr>
              <a:t>ti</a:t>
            </a:r>
            <a:r>
              <a:rPr lang="en" sz="1500">
                <a:latin typeface="Lato"/>
                <a:ea typeface="Lato"/>
                <a:cs typeface="Lato"/>
                <a:sym typeface="Lato"/>
              </a:rPr>
              <a:t>a</a:t>
            </a:r>
            <a:r>
              <a:rPr lang="en" sz="1500">
                <a:latin typeface="Lato"/>
                <a:ea typeface="Lato"/>
                <a:cs typeface="Lato"/>
                <a:sym typeface="Lato"/>
              </a:rPr>
              <a:t>n Bu</a:t>
            </a:r>
            <a:r>
              <a:rPr lang="en" sz="1500">
                <a:latin typeface="Lato"/>
                <a:ea typeface="Lato"/>
                <a:cs typeface="Lato"/>
                <a:sym typeface="Lato"/>
              </a:rPr>
              <a:t>s</a:t>
            </a:r>
            <a:r>
              <a:rPr lang="en" sz="1500">
                <a:latin typeface="Lato"/>
                <a:ea typeface="Lato"/>
                <a:cs typeface="Lato"/>
                <a:sym typeface="Lato"/>
              </a:rPr>
              <a:t>h</a:t>
            </a:r>
            <a:endParaRPr sz="1500">
              <a:latin typeface="Lato"/>
              <a:ea typeface="Lato"/>
              <a:cs typeface="Lato"/>
              <a:sym typeface="Lato"/>
            </a:endParaRPr>
          </a:p>
          <a:p>
            <a:pPr indent="0" lvl="0" marL="0" rtl="0" algn="ctr">
              <a:spcBef>
                <a:spcPts val="0"/>
              </a:spcBef>
              <a:spcAft>
                <a:spcPts val="0"/>
              </a:spcAft>
              <a:buNone/>
            </a:pPr>
            <a:r>
              <a:rPr lang="en" sz="1200">
                <a:latin typeface="Lato"/>
                <a:ea typeface="Lato"/>
                <a:cs typeface="Lato"/>
                <a:sym typeface="Lato"/>
              </a:rPr>
              <a:t>Computer Engineering</a:t>
            </a:r>
            <a:endParaRPr sz="1200">
              <a:latin typeface="Lato"/>
              <a:ea typeface="Lato"/>
              <a:cs typeface="Lato"/>
              <a:sym typeface="Lato"/>
            </a:endParaRPr>
          </a:p>
          <a:p>
            <a:pPr indent="0" lvl="0" marL="0" rtl="0" algn="ctr">
              <a:spcBef>
                <a:spcPts val="0"/>
              </a:spcBef>
              <a:spcAft>
                <a:spcPts val="0"/>
              </a:spcAft>
              <a:buNone/>
            </a:pPr>
            <a:r>
              <a:rPr lang="en" sz="1200">
                <a:latin typeface="Lato"/>
                <a:ea typeface="Lato"/>
                <a:cs typeface="Lato"/>
                <a:sym typeface="Lato"/>
              </a:rPr>
              <a:t>Software</a:t>
            </a:r>
            <a:endParaRPr sz="1200">
              <a:latin typeface="Lato"/>
              <a:ea typeface="Lato"/>
              <a:cs typeface="Lato"/>
              <a:sym typeface="Lato"/>
            </a:endParaRPr>
          </a:p>
        </p:txBody>
      </p:sp>
      <p:sp>
        <p:nvSpPr>
          <p:cNvPr id="111" name="Google Shape;111;p14"/>
          <p:cNvSpPr txBox="1"/>
          <p:nvPr/>
        </p:nvSpPr>
        <p:spPr>
          <a:xfrm>
            <a:off x="5375600" y="3178675"/>
            <a:ext cx="1745700" cy="4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Lato"/>
                <a:ea typeface="Lato"/>
                <a:cs typeface="Lato"/>
                <a:sym typeface="Lato"/>
              </a:rPr>
              <a:t>Landon Casey</a:t>
            </a:r>
            <a:endParaRPr sz="1500">
              <a:latin typeface="Lato"/>
              <a:ea typeface="Lato"/>
              <a:cs typeface="Lato"/>
              <a:sym typeface="Lato"/>
            </a:endParaRPr>
          </a:p>
          <a:p>
            <a:pPr indent="0" lvl="0" marL="0" rtl="0" algn="ctr">
              <a:spcBef>
                <a:spcPts val="0"/>
              </a:spcBef>
              <a:spcAft>
                <a:spcPts val="0"/>
              </a:spcAft>
              <a:buNone/>
            </a:pPr>
            <a:r>
              <a:rPr lang="en" sz="1200">
                <a:latin typeface="Lato"/>
                <a:ea typeface="Lato"/>
                <a:cs typeface="Lato"/>
                <a:sym typeface="Lato"/>
              </a:rPr>
              <a:t>Computer Engineering</a:t>
            </a:r>
            <a:endParaRPr sz="1200">
              <a:latin typeface="Lato"/>
              <a:ea typeface="Lato"/>
              <a:cs typeface="Lato"/>
              <a:sym typeface="Lato"/>
            </a:endParaRPr>
          </a:p>
          <a:p>
            <a:pPr indent="0" lvl="0" marL="0" rtl="0" algn="ctr">
              <a:spcBef>
                <a:spcPts val="0"/>
              </a:spcBef>
              <a:spcAft>
                <a:spcPts val="0"/>
              </a:spcAft>
              <a:buNone/>
            </a:pPr>
            <a:r>
              <a:rPr lang="en" sz="1200">
                <a:latin typeface="Lato"/>
                <a:ea typeface="Lato"/>
                <a:cs typeface="Lato"/>
                <a:sym typeface="Lato"/>
              </a:rPr>
              <a:t>Hardware</a:t>
            </a:r>
            <a:endParaRPr sz="1200">
              <a:latin typeface="Lato"/>
              <a:ea typeface="Lato"/>
              <a:cs typeface="Lato"/>
              <a:sym typeface="Lato"/>
            </a:endParaRPr>
          </a:p>
        </p:txBody>
      </p:sp>
      <p:sp>
        <p:nvSpPr>
          <p:cNvPr id="112" name="Google Shape;112;p14"/>
          <p:cNvSpPr txBox="1"/>
          <p:nvPr/>
        </p:nvSpPr>
        <p:spPr>
          <a:xfrm>
            <a:off x="1535225" y="4441825"/>
            <a:ext cx="1800900" cy="2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4" name="Google Shape;114;p14"/>
          <p:cNvPicPr preferRelativeResize="0"/>
          <p:nvPr/>
        </p:nvPicPr>
        <p:blipFill rotWithShape="1">
          <a:blip r:embed="rId3">
            <a:alphaModFix/>
          </a:blip>
          <a:srcRect b="0" l="0" r="0" t="0"/>
          <a:stretch/>
        </p:blipFill>
        <p:spPr>
          <a:xfrm>
            <a:off x="1971813" y="1681363"/>
            <a:ext cx="1572765" cy="1572765"/>
          </a:xfrm>
          <a:prstGeom prst="rect">
            <a:avLst/>
          </a:prstGeom>
          <a:noFill/>
          <a:ln>
            <a:noFill/>
          </a:ln>
        </p:spPr>
      </p:pic>
      <p:pic>
        <p:nvPicPr>
          <p:cNvPr id="115" name="Google Shape;115;p14"/>
          <p:cNvPicPr preferRelativeResize="0"/>
          <p:nvPr/>
        </p:nvPicPr>
        <p:blipFill rotWithShape="1">
          <a:blip r:embed="rId4">
            <a:alphaModFix/>
          </a:blip>
          <a:srcRect b="0" l="0" r="0" t="0"/>
          <a:stretch/>
        </p:blipFill>
        <p:spPr>
          <a:xfrm>
            <a:off x="7230038" y="1681363"/>
            <a:ext cx="1572765" cy="1572765"/>
          </a:xfrm>
          <a:prstGeom prst="rect">
            <a:avLst/>
          </a:prstGeom>
          <a:noFill/>
          <a:ln>
            <a:noFill/>
          </a:ln>
        </p:spPr>
      </p:pic>
      <p:pic>
        <p:nvPicPr>
          <p:cNvPr id="116" name="Google Shape;116;p14"/>
          <p:cNvPicPr preferRelativeResize="0"/>
          <p:nvPr/>
        </p:nvPicPr>
        <p:blipFill rotWithShape="1">
          <a:blip r:embed="rId5">
            <a:alphaModFix/>
          </a:blip>
          <a:srcRect b="0" l="0" r="0" t="0"/>
          <a:stretch/>
        </p:blipFill>
        <p:spPr>
          <a:xfrm>
            <a:off x="5477500" y="1681363"/>
            <a:ext cx="1572765" cy="1572765"/>
          </a:xfrm>
          <a:prstGeom prst="rect">
            <a:avLst/>
          </a:prstGeom>
          <a:noFill/>
          <a:ln>
            <a:noFill/>
          </a:ln>
        </p:spPr>
      </p:pic>
      <p:pic>
        <p:nvPicPr>
          <p:cNvPr id="117" name="Google Shape;117;p14"/>
          <p:cNvPicPr preferRelativeResize="0"/>
          <p:nvPr/>
        </p:nvPicPr>
        <p:blipFill rotWithShape="1">
          <a:blip r:embed="rId6">
            <a:alphaModFix/>
          </a:blip>
          <a:srcRect b="0" l="0" r="0" t="0"/>
          <a:stretch/>
        </p:blipFill>
        <p:spPr>
          <a:xfrm>
            <a:off x="255763" y="1681363"/>
            <a:ext cx="1572765" cy="1572765"/>
          </a:xfrm>
          <a:prstGeom prst="rect">
            <a:avLst/>
          </a:prstGeom>
          <a:noFill/>
          <a:ln>
            <a:noFill/>
          </a:ln>
        </p:spPr>
      </p:pic>
      <p:pic>
        <p:nvPicPr>
          <p:cNvPr id="118" name="Google Shape;118;p14"/>
          <p:cNvPicPr preferRelativeResize="0"/>
          <p:nvPr/>
        </p:nvPicPr>
        <p:blipFill rotWithShape="1">
          <a:blip r:embed="rId7">
            <a:alphaModFix/>
          </a:blip>
          <a:srcRect b="0" l="0" r="0" t="0"/>
          <a:stretch/>
        </p:blipFill>
        <p:spPr>
          <a:xfrm>
            <a:off x="3726625" y="1681363"/>
            <a:ext cx="1572765" cy="157276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32"/>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Coaching App Subsystem - BLE Reception</a:t>
            </a:r>
            <a:endParaRPr/>
          </a:p>
        </p:txBody>
      </p:sp>
      <p:sp>
        <p:nvSpPr>
          <p:cNvPr id="281" name="Google Shape;281;p3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2" name="Google Shape;282;p32"/>
          <p:cNvSpPr txBox="1"/>
          <p:nvPr/>
        </p:nvSpPr>
        <p:spPr>
          <a:xfrm>
            <a:off x="901350" y="1449525"/>
            <a:ext cx="7341300" cy="3533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Lato"/>
              <a:buChar char="●"/>
            </a:pPr>
            <a:r>
              <a:rPr lang="en" sz="1800">
                <a:latin typeface="Lato"/>
                <a:ea typeface="Lato"/>
                <a:cs typeface="Lato"/>
                <a:sym typeface="Lato"/>
              </a:rPr>
              <a:t>Distance Test TODO</a:t>
            </a:r>
            <a:endParaRPr sz="1800">
              <a:latin typeface="Lato"/>
              <a:ea typeface="Lato"/>
              <a:cs typeface="Lato"/>
              <a:sym typeface="Lato"/>
            </a:endParaRPr>
          </a:p>
          <a:p>
            <a:pPr indent="-342900" lvl="1" marL="914400" rtl="0" algn="l">
              <a:spcBef>
                <a:spcPts val="0"/>
              </a:spcBef>
              <a:spcAft>
                <a:spcPts val="0"/>
              </a:spcAft>
              <a:buSzPts val="1800"/>
              <a:buFont typeface="Lato"/>
              <a:buChar char="○"/>
            </a:pPr>
            <a:r>
              <a:rPr lang="en" sz="1800">
                <a:latin typeface="Lato"/>
                <a:ea typeface="Lato"/>
                <a:cs typeface="Lato"/>
                <a:sym typeface="Lato"/>
              </a:rPr>
              <a:t>with rangefinder and open field (weather-permitting)</a:t>
            </a:r>
            <a:endParaRPr sz="1800">
              <a:latin typeface="Lato"/>
              <a:ea typeface="Lato"/>
              <a:cs typeface="Lato"/>
              <a:sym typeface="Lato"/>
            </a:endParaRPr>
          </a:p>
          <a:p>
            <a:pPr indent="0" lvl="0" marL="0" rtl="0" algn="l">
              <a:spcBef>
                <a:spcPts val="0"/>
              </a:spcBef>
              <a:spcAft>
                <a:spcPts val="0"/>
              </a:spcAft>
              <a:buNone/>
            </a:pPr>
            <a:r>
              <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Accuracy TODO</a:t>
            </a:r>
            <a:endParaRPr sz="1800">
              <a:latin typeface="Lato"/>
              <a:ea typeface="Lato"/>
              <a:cs typeface="Lato"/>
              <a:sym typeface="Lato"/>
            </a:endParaRPr>
          </a:p>
          <a:p>
            <a:pPr indent="-342900" lvl="1" marL="914400" rtl="0" algn="l">
              <a:spcBef>
                <a:spcPts val="0"/>
              </a:spcBef>
              <a:spcAft>
                <a:spcPts val="0"/>
              </a:spcAft>
              <a:buSzPts val="1800"/>
              <a:buFont typeface="Lato"/>
              <a:buChar char="○"/>
            </a:pPr>
            <a:r>
              <a:rPr lang="en" sz="1800">
                <a:latin typeface="Lato"/>
                <a:ea typeface="Lato"/>
                <a:cs typeface="Lato"/>
                <a:sym typeface="Lato"/>
              </a:rPr>
              <a:t>Prove over series of data that the sent data matches received</a:t>
            </a:r>
            <a:endParaRPr sz="1800">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33"/>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Coaching App Subsystem - Database</a:t>
            </a:r>
            <a:endParaRPr/>
          </a:p>
        </p:txBody>
      </p:sp>
      <p:sp>
        <p:nvSpPr>
          <p:cNvPr id="288" name="Google Shape;288;p3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9" name="Google Shape;289;p33"/>
          <p:cNvSpPr txBox="1"/>
          <p:nvPr/>
        </p:nvSpPr>
        <p:spPr>
          <a:xfrm>
            <a:off x="901350" y="1449525"/>
            <a:ext cx="7341300" cy="3533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Lato"/>
              <a:buChar char="●"/>
            </a:pPr>
            <a:r>
              <a:rPr lang="en" sz="1800">
                <a:latin typeface="Lato"/>
                <a:ea typeface="Lato"/>
                <a:cs typeface="Lato"/>
                <a:sym typeface="Lato"/>
              </a:rPr>
              <a:t>Database </a:t>
            </a:r>
            <a:r>
              <a:rPr lang="en" sz="1800">
                <a:latin typeface="Lato"/>
                <a:ea typeface="Lato"/>
                <a:cs typeface="Lato"/>
                <a:sym typeface="Lato"/>
              </a:rPr>
              <a:t>Throughput TODO</a:t>
            </a:r>
            <a:endParaRPr sz="1800">
              <a:latin typeface="Lato"/>
              <a:ea typeface="Lato"/>
              <a:cs typeface="Lato"/>
              <a:sym typeface="Lato"/>
            </a:endParaRPr>
          </a:p>
          <a:p>
            <a:pPr indent="-342900" lvl="1" marL="914400" rtl="0" algn="l">
              <a:spcBef>
                <a:spcPts val="0"/>
              </a:spcBef>
              <a:spcAft>
                <a:spcPts val="0"/>
              </a:spcAft>
              <a:buSzPts val="1800"/>
              <a:buFont typeface="Lato"/>
              <a:buChar char="○"/>
            </a:pPr>
            <a:r>
              <a:rPr lang="en" sz="1800">
                <a:latin typeface="Lato"/>
                <a:ea typeface="Lato"/>
                <a:cs typeface="Lato"/>
                <a:sym typeface="Lato"/>
              </a:rPr>
              <a:t>read and write speed &gt; 120 Hz</a:t>
            </a:r>
            <a:endParaRPr sz="1800">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34"/>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Coaching App Subsystem - GUI</a:t>
            </a:r>
            <a:endParaRPr/>
          </a:p>
        </p:txBody>
      </p:sp>
      <p:sp>
        <p:nvSpPr>
          <p:cNvPr id="295" name="Google Shape;295;p3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6" name="Google Shape;296;p34"/>
          <p:cNvSpPr txBox="1"/>
          <p:nvPr/>
        </p:nvSpPr>
        <p:spPr>
          <a:xfrm>
            <a:off x="901350" y="1449525"/>
            <a:ext cx="7341300" cy="3533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Lato"/>
              <a:buChar char="●"/>
            </a:pPr>
            <a:r>
              <a:rPr lang="en" sz="1800">
                <a:latin typeface="Lato"/>
                <a:ea typeface="Lato"/>
                <a:cs typeface="Lato"/>
                <a:sym typeface="Lato"/>
              </a:rPr>
              <a:t>Throughput TODO</a:t>
            </a:r>
            <a:endParaRPr sz="1800">
              <a:latin typeface="Lato"/>
              <a:ea typeface="Lato"/>
              <a:cs typeface="Lato"/>
              <a:sym typeface="Lato"/>
            </a:endParaRPr>
          </a:p>
          <a:p>
            <a:pPr indent="-342900" lvl="1" marL="914400" rtl="0" algn="l">
              <a:spcBef>
                <a:spcPts val="0"/>
              </a:spcBef>
              <a:spcAft>
                <a:spcPts val="0"/>
              </a:spcAft>
              <a:buSzPts val="1800"/>
              <a:buFont typeface="Lato"/>
              <a:buChar char="○"/>
            </a:pPr>
            <a:r>
              <a:rPr lang="en" sz="1800">
                <a:latin typeface="Lato"/>
                <a:ea typeface="Lato"/>
                <a:cs typeface="Lato"/>
                <a:sym typeface="Lato"/>
              </a:rPr>
              <a:t>WebSocket packet bandwidth &gt; 120 Hz </a:t>
            </a:r>
            <a:endParaRPr sz="1800">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35"/>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Integrated System</a:t>
            </a:r>
            <a:endParaRPr/>
          </a:p>
        </p:txBody>
      </p:sp>
      <p:sp>
        <p:nvSpPr>
          <p:cNvPr id="302" name="Google Shape;302;p3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3" name="Google Shape;303;p35"/>
          <p:cNvSpPr txBox="1"/>
          <p:nvPr/>
        </p:nvSpPr>
        <p:spPr>
          <a:xfrm>
            <a:off x="901350" y="1449525"/>
            <a:ext cx="7341300" cy="3533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Full system battery endurance test TODO</a:t>
            </a:r>
            <a:endParaRPr sz="1800"/>
          </a:p>
          <a:p>
            <a:pPr indent="-342900" lvl="0" marL="457200" rtl="0" algn="l">
              <a:spcBef>
                <a:spcPts val="0"/>
              </a:spcBef>
              <a:spcAft>
                <a:spcPts val="0"/>
              </a:spcAft>
              <a:buSzPts val="1800"/>
              <a:buChar char="●"/>
            </a:pPr>
            <a:r>
              <a:rPr lang="en" sz="1800"/>
              <a:t>Full system throughput test TODO</a:t>
            </a:r>
            <a:endParaRPr sz="1800"/>
          </a:p>
          <a:p>
            <a:pPr indent="-342900" lvl="0" marL="457200" rtl="0" algn="l">
              <a:spcBef>
                <a:spcPts val="0"/>
              </a:spcBef>
              <a:spcAft>
                <a:spcPts val="0"/>
              </a:spcAft>
              <a:buSzPts val="1800"/>
              <a:buChar char="●"/>
            </a:pPr>
            <a:r>
              <a:rPr lang="en" sz="1800"/>
              <a:t>Full system hand/wrist orientation test TODO</a:t>
            </a:r>
            <a:endParaRPr sz="1800"/>
          </a:p>
          <a:p>
            <a:pPr indent="-342900" lvl="0" marL="457200" rtl="0" algn="l">
              <a:spcBef>
                <a:spcPts val="0"/>
              </a:spcBef>
              <a:spcAft>
                <a:spcPts val="0"/>
              </a:spcAft>
              <a:buSzPts val="1800"/>
              <a:buChar char="●"/>
            </a:pPr>
            <a:r>
              <a:rPr lang="en" sz="1800"/>
              <a:t>Full system wrist speed test TODO</a:t>
            </a: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36"/>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Progress</a:t>
            </a:r>
            <a:endParaRPr/>
          </a:p>
        </p:txBody>
      </p:sp>
      <p:sp>
        <p:nvSpPr>
          <p:cNvPr id="309" name="Google Shape;309;p36"/>
          <p:cNvSpPr txBox="1"/>
          <p:nvPr>
            <p:ph idx="1" type="body"/>
          </p:nvPr>
        </p:nvSpPr>
        <p:spPr>
          <a:xfrm>
            <a:off x="211850" y="1256300"/>
            <a:ext cx="7688700" cy="27279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000000"/>
              </a:buClr>
              <a:buSzPts val="1400"/>
              <a:buChar char="●"/>
            </a:pPr>
            <a:r>
              <a:rPr b="1" lang="en" sz="1400">
                <a:solidFill>
                  <a:srgbClr val="000000"/>
                </a:solidFill>
              </a:rPr>
              <a:t>Sensors</a:t>
            </a:r>
            <a:endParaRPr b="1" sz="1400">
              <a:solidFill>
                <a:srgbClr val="000000"/>
              </a:solidFill>
            </a:endParaRPr>
          </a:p>
          <a:p>
            <a:pPr indent="-317500" lvl="1" marL="914400" rtl="0" algn="l">
              <a:lnSpc>
                <a:spcPct val="150000"/>
              </a:lnSpc>
              <a:spcBef>
                <a:spcPts val="0"/>
              </a:spcBef>
              <a:spcAft>
                <a:spcPts val="0"/>
              </a:spcAft>
              <a:buClr>
                <a:srgbClr val="000000"/>
              </a:buClr>
              <a:buSzPts val="1400"/>
              <a:buChar char="○"/>
            </a:pPr>
            <a:r>
              <a:rPr lang="en" sz="1400">
                <a:solidFill>
                  <a:srgbClr val="000000"/>
                </a:solidFill>
              </a:rPr>
              <a:t>Mount LiquidWire, Pressure, IMU</a:t>
            </a:r>
            <a:endParaRPr sz="1400">
              <a:solidFill>
                <a:srgbClr val="000000"/>
              </a:solidFill>
            </a:endParaRPr>
          </a:p>
          <a:p>
            <a:pPr indent="-317500" lvl="1" marL="914400" rtl="0" algn="l">
              <a:lnSpc>
                <a:spcPct val="150000"/>
              </a:lnSpc>
              <a:spcBef>
                <a:spcPts val="0"/>
              </a:spcBef>
              <a:spcAft>
                <a:spcPts val="0"/>
              </a:spcAft>
              <a:buClr>
                <a:srgbClr val="000000"/>
              </a:buClr>
              <a:buSzPts val="1400"/>
              <a:buChar char="○"/>
            </a:pPr>
            <a:r>
              <a:rPr lang="en" sz="1400">
                <a:solidFill>
                  <a:srgbClr val="000000"/>
                </a:solidFill>
              </a:rPr>
              <a:t>Sensor Unit Testing</a:t>
            </a:r>
            <a:endParaRPr sz="1400">
              <a:solidFill>
                <a:srgbClr val="000000"/>
              </a:solidFill>
            </a:endParaRPr>
          </a:p>
          <a:p>
            <a:pPr indent="-317500" lvl="1" marL="914400" rtl="0" algn="l">
              <a:lnSpc>
                <a:spcPct val="150000"/>
              </a:lnSpc>
              <a:spcBef>
                <a:spcPts val="0"/>
              </a:spcBef>
              <a:spcAft>
                <a:spcPts val="0"/>
              </a:spcAft>
              <a:buClr>
                <a:srgbClr val="000000"/>
              </a:buClr>
              <a:buSzPts val="1400"/>
              <a:buChar char="○"/>
            </a:pPr>
            <a:r>
              <a:rPr lang="en" sz="1400">
                <a:solidFill>
                  <a:srgbClr val="000000"/>
                </a:solidFill>
              </a:rPr>
              <a:t>I2C Communication with IMU</a:t>
            </a:r>
            <a:endParaRPr sz="1400">
              <a:solidFill>
                <a:srgbClr val="000000"/>
              </a:solidFill>
            </a:endParaRPr>
          </a:p>
          <a:p>
            <a:pPr indent="-317500" lvl="0" marL="457200" rtl="0" algn="l">
              <a:lnSpc>
                <a:spcPct val="150000"/>
              </a:lnSpc>
              <a:spcBef>
                <a:spcPts val="0"/>
              </a:spcBef>
              <a:spcAft>
                <a:spcPts val="0"/>
              </a:spcAft>
              <a:buClr>
                <a:srgbClr val="000000"/>
              </a:buClr>
              <a:buSzPts val="1400"/>
              <a:buChar char="●"/>
            </a:pPr>
            <a:r>
              <a:rPr b="1" lang="en" sz="1400">
                <a:solidFill>
                  <a:srgbClr val="000000"/>
                </a:solidFill>
              </a:rPr>
              <a:t>Wrist-mounted Microcontroller</a:t>
            </a:r>
            <a:endParaRPr b="1" sz="1400">
              <a:solidFill>
                <a:srgbClr val="000000"/>
              </a:solidFill>
            </a:endParaRPr>
          </a:p>
          <a:p>
            <a:pPr indent="-317500" lvl="1" marL="914400" rtl="0" algn="l">
              <a:lnSpc>
                <a:spcPct val="150000"/>
              </a:lnSpc>
              <a:spcBef>
                <a:spcPts val="0"/>
              </a:spcBef>
              <a:spcAft>
                <a:spcPts val="0"/>
              </a:spcAft>
              <a:buClr>
                <a:srgbClr val="000000"/>
              </a:buClr>
              <a:buSzPts val="1400"/>
              <a:buChar char="○"/>
            </a:pPr>
            <a:r>
              <a:rPr lang="en" sz="1400">
                <a:solidFill>
                  <a:srgbClr val="000000"/>
                </a:solidFill>
              </a:rPr>
              <a:t>BLE Broadcast</a:t>
            </a:r>
            <a:endParaRPr sz="1400">
              <a:solidFill>
                <a:srgbClr val="000000"/>
              </a:solidFill>
            </a:endParaRPr>
          </a:p>
          <a:p>
            <a:pPr indent="-317500" lvl="1" marL="914400" rtl="0" algn="l">
              <a:lnSpc>
                <a:spcPct val="150000"/>
              </a:lnSpc>
              <a:spcBef>
                <a:spcPts val="0"/>
              </a:spcBef>
              <a:spcAft>
                <a:spcPts val="0"/>
              </a:spcAft>
              <a:buClr>
                <a:srgbClr val="000000"/>
              </a:buClr>
              <a:buSzPts val="1400"/>
              <a:buChar char="○"/>
            </a:pPr>
            <a:r>
              <a:rPr lang="en" sz="1400">
                <a:solidFill>
                  <a:srgbClr val="000000"/>
                </a:solidFill>
              </a:rPr>
              <a:t>Threading Data Process/Send</a:t>
            </a:r>
            <a:endParaRPr sz="1400">
              <a:solidFill>
                <a:srgbClr val="000000"/>
              </a:solidFill>
            </a:endParaRPr>
          </a:p>
          <a:p>
            <a:pPr indent="-317500" lvl="0" marL="457200" rtl="0" algn="l">
              <a:lnSpc>
                <a:spcPct val="150000"/>
              </a:lnSpc>
              <a:spcBef>
                <a:spcPts val="0"/>
              </a:spcBef>
              <a:spcAft>
                <a:spcPts val="0"/>
              </a:spcAft>
              <a:buClr>
                <a:srgbClr val="000000"/>
              </a:buClr>
              <a:buSzPts val="1400"/>
              <a:buChar char="●"/>
            </a:pPr>
            <a:r>
              <a:rPr b="1" lang="en" sz="1400">
                <a:solidFill>
                  <a:srgbClr val="000000"/>
                </a:solidFill>
              </a:rPr>
              <a:t>Coaching Application</a:t>
            </a:r>
            <a:endParaRPr b="1" sz="1400">
              <a:solidFill>
                <a:srgbClr val="000000"/>
              </a:solidFill>
            </a:endParaRPr>
          </a:p>
          <a:p>
            <a:pPr indent="-317500" lvl="1" marL="914400" rtl="0" algn="l">
              <a:lnSpc>
                <a:spcPct val="150000"/>
              </a:lnSpc>
              <a:spcBef>
                <a:spcPts val="0"/>
              </a:spcBef>
              <a:spcAft>
                <a:spcPts val="0"/>
              </a:spcAft>
              <a:buClr>
                <a:srgbClr val="000000"/>
              </a:buClr>
              <a:buSzPts val="1400"/>
              <a:buChar char="○"/>
            </a:pPr>
            <a:r>
              <a:rPr lang="en" sz="1400">
                <a:solidFill>
                  <a:srgbClr val="000000"/>
                </a:solidFill>
              </a:rPr>
              <a:t>BLE Reception</a:t>
            </a:r>
            <a:endParaRPr sz="1400">
              <a:solidFill>
                <a:srgbClr val="000000"/>
              </a:solidFill>
            </a:endParaRPr>
          </a:p>
          <a:p>
            <a:pPr indent="-317500" lvl="1" marL="914400" rtl="0" algn="l">
              <a:lnSpc>
                <a:spcPct val="150000"/>
              </a:lnSpc>
              <a:spcBef>
                <a:spcPts val="0"/>
              </a:spcBef>
              <a:spcAft>
                <a:spcPts val="0"/>
              </a:spcAft>
              <a:buClr>
                <a:srgbClr val="000000"/>
              </a:buClr>
              <a:buSzPts val="1400"/>
              <a:buChar char="○"/>
            </a:pPr>
            <a:r>
              <a:rPr lang="en" sz="1400">
                <a:solidFill>
                  <a:srgbClr val="000000"/>
                </a:solidFill>
              </a:rPr>
              <a:t>Backend ⇔ Frontend Communication</a:t>
            </a:r>
            <a:endParaRPr sz="1400">
              <a:solidFill>
                <a:srgbClr val="000000"/>
              </a:solidFill>
            </a:endParaRPr>
          </a:p>
          <a:p>
            <a:pPr indent="-317500" lvl="1" marL="914400" rtl="0" algn="l">
              <a:lnSpc>
                <a:spcPct val="150000"/>
              </a:lnSpc>
              <a:spcBef>
                <a:spcPts val="0"/>
              </a:spcBef>
              <a:spcAft>
                <a:spcPts val="0"/>
              </a:spcAft>
              <a:buClr>
                <a:srgbClr val="000000"/>
              </a:buClr>
              <a:buSzPts val="1400"/>
              <a:buChar char="○"/>
            </a:pPr>
            <a:r>
              <a:rPr lang="en" sz="1400">
                <a:solidFill>
                  <a:srgbClr val="000000"/>
                </a:solidFill>
              </a:rPr>
              <a:t>Live Data Display</a:t>
            </a:r>
            <a:endParaRPr sz="1400">
              <a:solidFill>
                <a:srgbClr val="000000"/>
              </a:solidFill>
            </a:endParaRPr>
          </a:p>
        </p:txBody>
      </p:sp>
      <p:pic>
        <p:nvPicPr>
          <p:cNvPr id="310" name="Google Shape;310;p36"/>
          <p:cNvPicPr preferRelativeResize="0"/>
          <p:nvPr/>
        </p:nvPicPr>
        <p:blipFill rotWithShape="1">
          <a:blip r:embed="rId3">
            <a:alphaModFix/>
          </a:blip>
          <a:srcRect b="0" l="0" r="0" t="0"/>
          <a:stretch/>
        </p:blipFill>
        <p:spPr>
          <a:xfrm>
            <a:off x="79889" y="1980438"/>
            <a:ext cx="1047404" cy="182880"/>
          </a:xfrm>
          <a:prstGeom prst="rect">
            <a:avLst/>
          </a:prstGeom>
          <a:noFill/>
          <a:ln>
            <a:noFill/>
          </a:ln>
        </p:spPr>
      </p:pic>
      <p:pic>
        <p:nvPicPr>
          <p:cNvPr id="311" name="Google Shape;311;p36"/>
          <p:cNvPicPr preferRelativeResize="0"/>
          <p:nvPr/>
        </p:nvPicPr>
        <p:blipFill rotWithShape="1">
          <a:blip r:embed="rId3">
            <a:alphaModFix/>
          </a:blip>
          <a:srcRect b="0" l="0" r="0" t="0"/>
          <a:stretch/>
        </p:blipFill>
        <p:spPr>
          <a:xfrm>
            <a:off x="116475" y="3279813"/>
            <a:ext cx="1039091" cy="182880"/>
          </a:xfrm>
          <a:prstGeom prst="rect">
            <a:avLst/>
          </a:prstGeom>
          <a:noFill/>
          <a:ln>
            <a:noFill/>
          </a:ln>
        </p:spPr>
      </p:pic>
      <p:pic>
        <p:nvPicPr>
          <p:cNvPr id="312" name="Google Shape;312;p36"/>
          <p:cNvPicPr preferRelativeResize="0"/>
          <p:nvPr/>
        </p:nvPicPr>
        <p:blipFill>
          <a:blip r:embed="rId4">
            <a:alphaModFix/>
          </a:blip>
          <a:stretch>
            <a:fillRect/>
          </a:stretch>
        </p:blipFill>
        <p:spPr>
          <a:xfrm>
            <a:off x="-1772950" y="1580087"/>
            <a:ext cx="1378210" cy="274320"/>
          </a:xfrm>
          <a:prstGeom prst="rect">
            <a:avLst/>
          </a:prstGeom>
          <a:noFill/>
          <a:ln>
            <a:noFill/>
          </a:ln>
        </p:spPr>
      </p:pic>
      <p:sp>
        <p:nvSpPr>
          <p:cNvPr id="313" name="Google Shape;313;p3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4" name="Google Shape;314;p36"/>
          <p:cNvPicPr preferRelativeResize="0"/>
          <p:nvPr/>
        </p:nvPicPr>
        <p:blipFill>
          <a:blip r:embed="rId5">
            <a:alphaModFix/>
          </a:blip>
          <a:stretch>
            <a:fillRect/>
          </a:stretch>
        </p:blipFill>
        <p:spPr>
          <a:xfrm>
            <a:off x="383312" y="1708250"/>
            <a:ext cx="739833" cy="182880"/>
          </a:xfrm>
          <a:prstGeom prst="rect">
            <a:avLst/>
          </a:prstGeom>
          <a:noFill/>
          <a:ln>
            <a:noFill/>
          </a:ln>
        </p:spPr>
      </p:pic>
      <p:pic>
        <p:nvPicPr>
          <p:cNvPr id="315" name="Google Shape;315;p36"/>
          <p:cNvPicPr preferRelativeResize="0"/>
          <p:nvPr/>
        </p:nvPicPr>
        <p:blipFill>
          <a:blip r:embed="rId5">
            <a:alphaModFix/>
          </a:blip>
          <a:stretch>
            <a:fillRect/>
          </a:stretch>
        </p:blipFill>
        <p:spPr>
          <a:xfrm>
            <a:off x="350898" y="2968500"/>
            <a:ext cx="804672" cy="201168"/>
          </a:xfrm>
          <a:prstGeom prst="rect">
            <a:avLst/>
          </a:prstGeom>
          <a:noFill/>
          <a:ln>
            <a:noFill/>
          </a:ln>
        </p:spPr>
      </p:pic>
      <p:pic>
        <p:nvPicPr>
          <p:cNvPr id="316" name="Google Shape;316;p36"/>
          <p:cNvPicPr preferRelativeResize="0"/>
          <p:nvPr/>
        </p:nvPicPr>
        <p:blipFill>
          <a:blip r:embed="rId5">
            <a:alphaModFix/>
          </a:blip>
          <a:stretch>
            <a:fillRect/>
          </a:stretch>
        </p:blipFill>
        <p:spPr>
          <a:xfrm>
            <a:off x="350911" y="3974838"/>
            <a:ext cx="804672" cy="201168"/>
          </a:xfrm>
          <a:prstGeom prst="rect">
            <a:avLst/>
          </a:prstGeom>
          <a:noFill/>
          <a:ln>
            <a:noFill/>
          </a:ln>
        </p:spPr>
      </p:pic>
      <p:pic>
        <p:nvPicPr>
          <p:cNvPr id="317" name="Google Shape;317;p36"/>
          <p:cNvPicPr preferRelativeResize="0"/>
          <p:nvPr/>
        </p:nvPicPr>
        <p:blipFill>
          <a:blip r:embed="rId5">
            <a:alphaModFix/>
          </a:blip>
          <a:stretch>
            <a:fillRect/>
          </a:stretch>
        </p:blipFill>
        <p:spPr>
          <a:xfrm>
            <a:off x="350886" y="4280950"/>
            <a:ext cx="804672" cy="201168"/>
          </a:xfrm>
          <a:prstGeom prst="rect">
            <a:avLst/>
          </a:prstGeom>
          <a:noFill/>
          <a:ln>
            <a:noFill/>
          </a:ln>
        </p:spPr>
      </p:pic>
      <p:pic>
        <p:nvPicPr>
          <p:cNvPr id="318" name="Google Shape;318;p36"/>
          <p:cNvPicPr preferRelativeResize="0"/>
          <p:nvPr/>
        </p:nvPicPr>
        <p:blipFill rotWithShape="1">
          <a:blip r:embed="rId3">
            <a:alphaModFix/>
          </a:blip>
          <a:srcRect b="0" l="0" r="0" t="0"/>
          <a:stretch/>
        </p:blipFill>
        <p:spPr>
          <a:xfrm>
            <a:off x="30263" y="4587063"/>
            <a:ext cx="1146658" cy="201168"/>
          </a:xfrm>
          <a:prstGeom prst="rect">
            <a:avLst/>
          </a:prstGeom>
          <a:noFill/>
          <a:ln>
            <a:noFill/>
          </a:ln>
        </p:spPr>
      </p:pic>
      <p:pic>
        <p:nvPicPr>
          <p:cNvPr id="319" name="Google Shape;319;p36"/>
          <p:cNvPicPr preferRelativeResize="0"/>
          <p:nvPr/>
        </p:nvPicPr>
        <p:blipFill rotWithShape="1">
          <a:blip r:embed="rId3">
            <a:alphaModFix/>
          </a:blip>
          <a:srcRect b="0" l="0" r="0" t="0"/>
          <a:stretch/>
        </p:blipFill>
        <p:spPr>
          <a:xfrm>
            <a:off x="79889" y="2356450"/>
            <a:ext cx="1047404" cy="182880"/>
          </a:xfrm>
          <a:prstGeom prst="rect">
            <a:avLst/>
          </a:prstGeom>
          <a:noFill/>
          <a:ln>
            <a:noFill/>
          </a:ln>
        </p:spPr>
      </p:pic>
      <p:pic>
        <p:nvPicPr>
          <p:cNvPr id="320" name="Google Shape;320;p36"/>
          <p:cNvPicPr preferRelativeResize="0"/>
          <p:nvPr/>
        </p:nvPicPr>
        <p:blipFill>
          <a:blip r:embed="rId6">
            <a:alphaModFix/>
          </a:blip>
          <a:stretch>
            <a:fillRect/>
          </a:stretch>
        </p:blipFill>
        <p:spPr>
          <a:xfrm>
            <a:off x="4021830" y="572425"/>
            <a:ext cx="2622528" cy="1966896"/>
          </a:xfrm>
          <a:prstGeom prst="rect">
            <a:avLst/>
          </a:prstGeom>
          <a:noFill/>
          <a:ln>
            <a:noFill/>
          </a:ln>
          <a:effectLst>
            <a:outerShdw blurRad="57150" rotWithShape="0" algn="bl" dir="5400000" dist="19050">
              <a:srgbClr val="000000">
                <a:alpha val="50000"/>
              </a:srgbClr>
            </a:outerShdw>
          </a:effectLst>
        </p:spPr>
      </p:pic>
      <p:pic>
        <p:nvPicPr>
          <p:cNvPr id="321" name="Google Shape;321;p36"/>
          <p:cNvPicPr preferRelativeResize="0"/>
          <p:nvPr/>
        </p:nvPicPr>
        <p:blipFill>
          <a:blip r:embed="rId7">
            <a:alphaModFix/>
          </a:blip>
          <a:stretch>
            <a:fillRect/>
          </a:stretch>
        </p:blipFill>
        <p:spPr>
          <a:xfrm>
            <a:off x="6221175" y="1144725"/>
            <a:ext cx="2701025" cy="2025776"/>
          </a:xfrm>
          <a:prstGeom prst="rect">
            <a:avLst/>
          </a:prstGeom>
          <a:noFill/>
          <a:ln>
            <a:noFill/>
          </a:ln>
          <a:effectLst>
            <a:outerShdw blurRad="57150" rotWithShape="0" algn="bl" dir="5400000" dist="19050">
              <a:srgbClr val="000000">
                <a:alpha val="50000"/>
              </a:srgbClr>
            </a:outerShdw>
          </a:effectLst>
        </p:spPr>
      </p:pic>
      <p:pic>
        <p:nvPicPr>
          <p:cNvPr id="322" name="Google Shape;322;p36"/>
          <p:cNvPicPr preferRelativeResize="0"/>
          <p:nvPr/>
        </p:nvPicPr>
        <p:blipFill>
          <a:blip r:embed="rId8">
            <a:alphaModFix/>
          </a:blip>
          <a:stretch>
            <a:fillRect/>
          </a:stretch>
        </p:blipFill>
        <p:spPr>
          <a:xfrm>
            <a:off x="4734656" y="2686925"/>
            <a:ext cx="3468875" cy="2456574"/>
          </a:xfrm>
          <a:prstGeom prst="rect">
            <a:avLst/>
          </a:prstGeom>
          <a:noFill/>
          <a:ln>
            <a:noFill/>
          </a:ln>
        </p:spPr>
      </p:pic>
      <p:pic>
        <p:nvPicPr>
          <p:cNvPr id="323" name="Google Shape;323;p36"/>
          <p:cNvPicPr preferRelativeResize="0"/>
          <p:nvPr/>
        </p:nvPicPr>
        <p:blipFill>
          <a:blip r:embed="rId9">
            <a:alphaModFix/>
          </a:blip>
          <a:stretch>
            <a:fillRect/>
          </a:stretch>
        </p:blipFill>
        <p:spPr>
          <a:xfrm>
            <a:off x="2794500" y="4894250"/>
            <a:ext cx="5176075" cy="1047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37"/>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Timeline</a:t>
            </a:r>
            <a:endParaRPr/>
          </a:p>
        </p:txBody>
      </p:sp>
      <p:sp>
        <p:nvSpPr>
          <p:cNvPr id="329" name="Google Shape;329;p37"/>
          <p:cNvSpPr txBox="1"/>
          <p:nvPr/>
        </p:nvSpPr>
        <p:spPr>
          <a:xfrm>
            <a:off x="241050" y="2031225"/>
            <a:ext cx="10908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b="1" lang="en">
                <a:solidFill>
                  <a:srgbClr val="0C58D3"/>
                </a:solidFill>
                <a:latin typeface="Lato"/>
                <a:ea typeface="Lato"/>
                <a:cs typeface="Lato"/>
                <a:sym typeface="Lato"/>
              </a:rPr>
              <a:t>Sprint 1</a:t>
            </a:r>
            <a:endParaRPr b="1">
              <a:solidFill>
                <a:srgbClr val="0C58D3"/>
              </a:solidFill>
              <a:latin typeface="Lato"/>
              <a:ea typeface="Lato"/>
              <a:cs typeface="Lato"/>
              <a:sym typeface="Lato"/>
            </a:endParaRPr>
          </a:p>
        </p:txBody>
      </p:sp>
      <p:sp>
        <p:nvSpPr>
          <p:cNvPr id="330" name="Google Shape;330;p37"/>
          <p:cNvSpPr txBox="1"/>
          <p:nvPr/>
        </p:nvSpPr>
        <p:spPr>
          <a:xfrm>
            <a:off x="241050" y="3076025"/>
            <a:ext cx="1747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0C58D3"/>
                </a:solidFill>
                <a:latin typeface="Lato"/>
                <a:ea typeface="Lato"/>
                <a:cs typeface="Lato"/>
                <a:sym typeface="Lato"/>
              </a:rPr>
              <a:t>Project Setup</a:t>
            </a:r>
            <a:endParaRPr b="1">
              <a:solidFill>
                <a:srgbClr val="0C58D3"/>
              </a:solidFill>
              <a:latin typeface="Lato"/>
              <a:ea typeface="Lato"/>
              <a:cs typeface="Lato"/>
              <a:sym typeface="Lato"/>
            </a:endParaRPr>
          </a:p>
        </p:txBody>
      </p:sp>
      <p:cxnSp>
        <p:nvCxnSpPr>
          <p:cNvPr id="331" name="Google Shape;331;p37"/>
          <p:cNvCxnSpPr/>
          <p:nvPr/>
        </p:nvCxnSpPr>
        <p:spPr>
          <a:xfrm>
            <a:off x="1285901" y="2152621"/>
            <a:ext cx="684300" cy="741900"/>
          </a:xfrm>
          <a:prstGeom prst="straightConnector1">
            <a:avLst/>
          </a:prstGeom>
          <a:noFill/>
          <a:ln cap="flat" cmpd="sng" w="9525">
            <a:solidFill>
              <a:srgbClr val="0D5DDF"/>
            </a:solidFill>
            <a:prstDash val="solid"/>
            <a:round/>
            <a:headEnd len="sm" w="sm" type="none"/>
            <a:tailEnd len="sm" w="sm" type="none"/>
          </a:ln>
        </p:spPr>
      </p:cxnSp>
      <p:sp>
        <p:nvSpPr>
          <p:cNvPr id="332" name="Google Shape;332;p37"/>
          <p:cNvSpPr/>
          <p:nvPr/>
        </p:nvSpPr>
        <p:spPr>
          <a:xfrm flipH="1">
            <a:off x="240912" y="2763825"/>
            <a:ext cx="1747500" cy="143400"/>
          </a:xfrm>
          <a:prstGeom prst="parallelogram">
            <a:avLst>
              <a:gd fmla="val 96952"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33" name="Google Shape;333;p37"/>
          <p:cNvSpPr/>
          <p:nvPr/>
        </p:nvSpPr>
        <p:spPr>
          <a:xfrm>
            <a:off x="241044" y="2917649"/>
            <a:ext cx="1747500" cy="143400"/>
          </a:xfrm>
          <a:prstGeom prst="parallelogram">
            <a:avLst>
              <a:gd fmla="val 96952" name="adj"/>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7"/>
          <p:cNvSpPr txBox="1"/>
          <p:nvPr/>
        </p:nvSpPr>
        <p:spPr>
          <a:xfrm>
            <a:off x="1597500" y="2030525"/>
            <a:ext cx="14109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b="1" lang="en">
                <a:solidFill>
                  <a:srgbClr val="0C58D3"/>
                </a:solidFill>
                <a:latin typeface="Lato"/>
                <a:ea typeface="Lato"/>
                <a:cs typeface="Lato"/>
                <a:sym typeface="Lato"/>
              </a:rPr>
              <a:t>Sprint 2</a:t>
            </a:r>
            <a:endParaRPr b="1">
              <a:solidFill>
                <a:srgbClr val="0C58D3"/>
              </a:solidFill>
              <a:latin typeface="Lato"/>
              <a:ea typeface="Lato"/>
              <a:cs typeface="Lato"/>
              <a:sym typeface="Lato"/>
            </a:endParaRPr>
          </a:p>
        </p:txBody>
      </p:sp>
      <p:sp>
        <p:nvSpPr>
          <p:cNvPr id="335" name="Google Shape;335;p37"/>
          <p:cNvSpPr txBox="1"/>
          <p:nvPr/>
        </p:nvSpPr>
        <p:spPr>
          <a:xfrm>
            <a:off x="1930850" y="3072200"/>
            <a:ext cx="1747500" cy="69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0C58D3"/>
                </a:solidFill>
                <a:latin typeface="Lato"/>
                <a:ea typeface="Lato"/>
                <a:cs typeface="Lato"/>
                <a:sym typeface="Lato"/>
              </a:rPr>
              <a:t>Partial Subsystem Integration</a:t>
            </a:r>
            <a:endParaRPr b="1">
              <a:solidFill>
                <a:srgbClr val="0C58D3"/>
              </a:solidFill>
              <a:latin typeface="Lato"/>
              <a:ea typeface="Lato"/>
              <a:cs typeface="Lato"/>
              <a:sym typeface="Lato"/>
            </a:endParaRPr>
          </a:p>
        </p:txBody>
      </p:sp>
      <p:cxnSp>
        <p:nvCxnSpPr>
          <p:cNvPr id="336" name="Google Shape;336;p37"/>
          <p:cNvCxnSpPr/>
          <p:nvPr/>
        </p:nvCxnSpPr>
        <p:spPr>
          <a:xfrm>
            <a:off x="2959801" y="2151921"/>
            <a:ext cx="718500" cy="741900"/>
          </a:xfrm>
          <a:prstGeom prst="straightConnector1">
            <a:avLst/>
          </a:prstGeom>
          <a:noFill/>
          <a:ln cap="flat" cmpd="sng" w="9525">
            <a:solidFill>
              <a:srgbClr val="0D5DDF"/>
            </a:solidFill>
            <a:prstDash val="solid"/>
            <a:round/>
            <a:headEnd len="sm" w="sm" type="none"/>
            <a:tailEnd len="sm" w="sm" type="none"/>
          </a:ln>
        </p:spPr>
      </p:cxnSp>
      <p:sp>
        <p:nvSpPr>
          <p:cNvPr id="337" name="Google Shape;337;p37"/>
          <p:cNvSpPr/>
          <p:nvPr/>
        </p:nvSpPr>
        <p:spPr>
          <a:xfrm flipH="1">
            <a:off x="1862624" y="2763125"/>
            <a:ext cx="1834800" cy="143400"/>
          </a:xfrm>
          <a:prstGeom prst="parallelogram">
            <a:avLst>
              <a:gd fmla="val 96952"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38" name="Google Shape;338;p37"/>
          <p:cNvSpPr/>
          <p:nvPr/>
        </p:nvSpPr>
        <p:spPr>
          <a:xfrm>
            <a:off x="1862724" y="2916949"/>
            <a:ext cx="1834800" cy="143400"/>
          </a:xfrm>
          <a:prstGeom prst="parallelogram">
            <a:avLst>
              <a:gd fmla="val 96952" name="adj"/>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7"/>
          <p:cNvSpPr txBox="1"/>
          <p:nvPr/>
        </p:nvSpPr>
        <p:spPr>
          <a:xfrm>
            <a:off x="3176448" y="2030525"/>
            <a:ext cx="15456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b="1" lang="en">
                <a:solidFill>
                  <a:srgbClr val="0C58D3"/>
                </a:solidFill>
                <a:latin typeface="Lato"/>
                <a:ea typeface="Lato"/>
                <a:cs typeface="Lato"/>
                <a:sym typeface="Lato"/>
              </a:rPr>
              <a:t>Sprint 3</a:t>
            </a:r>
            <a:endParaRPr b="1">
              <a:solidFill>
                <a:srgbClr val="0C58D3"/>
              </a:solidFill>
              <a:latin typeface="Lato"/>
              <a:ea typeface="Lato"/>
              <a:cs typeface="Lato"/>
              <a:sym typeface="Lato"/>
            </a:endParaRPr>
          </a:p>
        </p:txBody>
      </p:sp>
      <p:sp>
        <p:nvSpPr>
          <p:cNvPr id="340" name="Google Shape;340;p37"/>
          <p:cNvSpPr txBox="1"/>
          <p:nvPr/>
        </p:nvSpPr>
        <p:spPr>
          <a:xfrm>
            <a:off x="3729350" y="3075325"/>
            <a:ext cx="1667400" cy="617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0C58D3"/>
                </a:solidFill>
                <a:latin typeface="Roboto"/>
                <a:ea typeface="Roboto"/>
                <a:cs typeface="Roboto"/>
                <a:sym typeface="Roboto"/>
              </a:rPr>
              <a:t>Complete System Integration</a:t>
            </a:r>
            <a:endParaRPr b="1">
              <a:solidFill>
                <a:srgbClr val="0C58D3"/>
              </a:solidFill>
              <a:latin typeface="Roboto"/>
              <a:ea typeface="Roboto"/>
              <a:cs typeface="Roboto"/>
              <a:sym typeface="Roboto"/>
            </a:endParaRPr>
          </a:p>
        </p:txBody>
      </p:sp>
      <p:sp>
        <p:nvSpPr>
          <p:cNvPr id="341" name="Google Shape;341;p37"/>
          <p:cNvSpPr txBox="1"/>
          <p:nvPr/>
        </p:nvSpPr>
        <p:spPr>
          <a:xfrm>
            <a:off x="4722050" y="2030525"/>
            <a:ext cx="17130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b="1" lang="en">
                <a:solidFill>
                  <a:srgbClr val="434343"/>
                </a:solidFill>
                <a:latin typeface="Lato"/>
                <a:ea typeface="Lato"/>
                <a:cs typeface="Lato"/>
                <a:sym typeface="Lato"/>
              </a:rPr>
              <a:t>Sprint 4</a:t>
            </a:r>
            <a:endParaRPr b="1">
              <a:solidFill>
                <a:srgbClr val="434343"/>
              </a:solidFill>
              <a:latin typeface="Lato"/>
              <a:ea typeface="Lato"/>
              <a:cs typeface="Lato"/>
              <a:sym typeface="Lato"/>
            </a:endParaRPr>
          </a:p>
        </p:txBody>
      </p:sp>
      <p:sp>
        <p:nvSpPr>
          <p:cNvPr id="342" name="Google Shape;342;p37"/>
          <p:cNvSpPr txBox="1"/>
          <p:nvPr/>
        </p:nvSpPr>
        <p:spPr>
          <a:xfrm>
            <a:off x="5442625" y="3075323"/>
            <a:ext cx="1505100" cy="741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434343"/>
                </a:solidFill>
                <a:latin typeface="Roboto"/>
                <a:ea typeface="Roboto"/>
                <a:cs typeface="Roboto"/>
                <a:sym typeface="Roboto"/>
              </a:rPr>
              <a:t>Improvement</a:t>
            </a:r>
            <a:endParaRPr b="1">
              <a:solidFill>
                <a:srgbClr val="434343"/>
              </a:solidFill>
              <a:latin typeface="Roboto"/>
              <a:ea typeface="Roboto"/>
              <a:cs typeface="Roboto"/>
              <a:sym typeface="Roboto"/>
            </a:endParaRPr>
          </a:p>
        </p:txBody>
      </p:sp>
      <p:cxnSp>
        <p:nvCxnSpPr>
          <p:cNvPr id="343" name="Google Shape;343;p37"/>
          <p:cNvCxnSpPr/>
          <p:nvPr/>
        </p:nvCxnSpPr>
        <p:spPr>
          <a:xfrm>
            <a:off x="6387010" y="2151924"/>
            <a:ext cx="718500" cy="741900"/>
          </a:xfrm>
          <a:prstGeom prst="straightConnector1">
            <a:avLst/>
          </a:prstGeom>
          <a:noFill/>
          <a:ln cap="flat" cmpd="sng" w="9525">
            <a:solidFill>
              <a:srgbClr val="858585"/>
            </a:solidFill>
            <a:prstDash val="solid"/>
            <a:round/>
            <a:headEnd len="sm" w="sm" type="none"/>
            <a:tailEnd len="sm" w="sm" type="none"/>
          </a:ln>
        </p:spPr>
      </p:cxnSp>
      <p:sp>
        <p:nvSpPr>
          <p:cNvPr id="344" name="Google Shape;344;p37"/>
          <p:cNvSpPr/>
          <p:nvPr/>
        </p:nvSpPr>
        <p:spPr>
          <a:xfrm flipH="1">
            <a:off x="5289833" y="2763128"/>
            <a:ext cx="1834800" cy="143400"/>
          </a:xfrm>
          <a:prstGeom prst="parallelogram">
            <a:avLst>
              <a:gd fmla="val 96952" name="adj"/>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45" name="Google Shape;345;p37"/>
          <p:cNvSpPr/>
          <p:nvPr/>
        </p:nvSpPr>
        <p:spPr>
          <a:xfrm>
            <a:off x="5289933" y="2916952"/>
            <a:ext cx="1834800" cy="143400"/>
          </a:xfrm>
          <a:prstGeom prst="parallelogram">
            <a:avLst>
              <a:gd fmla="val 96952" name="adj"/>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346" name="Google Shape;346;p37"/>
          <p:cNvSpPr txBox="1"/>
          <p:nvPr/>
        </p:nvSpPr>
        <p:spPr>
          <a:xfrm>
            <a:off x="6441225" y="2030525"/>
            <a:ext cx="17130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b="1" lang="en">
                <a:solidFill>
                  <a:srgbClr val="434343"/>
                </a:solidFill>
                <a:latin typeface="Lato"/>
                <a:ea typeface="Lato"/>
                <a:cs typeface="Lato"/>
                <a:sym typeface="Lato"/>
              </a:rPr>
              <a:t>Sprint 5</a:t>
            </a:r>
            <a:endParaRPr b="1">
              <a:solidFill>
                <a:srgbClr val="434343"/>
              </a:solidFill>
              <a:latin typeface="Lato"/>
              <a:ea typeface="Lato"/>
              <a:cs typeface="Lato"/>
              <a:sym typeface="Lato"/>
            </a:endParaRPr>
          </a:p>
        </p:txBody>
      </p:sp>
      <p:sp>
        <p:nvSpPr>
          <p:cNvPr id="347" name="Google Shape;347;p37"/>
          <p:cNvSpPr txBox="1"/>
          <p:nvPr/>
        </p:nvSpPr>
        <p:spPr>
          <a:xfrm>
            <a:off x="7173908" y="3070778"/>
            <a:ext cx="1505100" cy="44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434343"/>
                </a:solidFill>
                <a:latin typeface="Roboto"/>
                <a:ea typeface="Roboto"/>
                <a:cs typeface="Roboto"/>
                <a:sym typeface="Roboto"/>
              </a:rPr>
              <a:t>Constraint Qualifying Tests</a:t>
            </a:r>
            <a:endParaRPr b="1">
              <a:solidFill>
                <a:srgbClr val="434343"/>
              </a:solidFill>
              <a:latin typeface="Roboto"/>
              <a:ea typeface="Roboto"/>
              <a:cs typeface="Roboto"/>
              <a:sym typeface="Roboto"/>
            </a:endParaRPr>
          </a:p>
        </p:txBody>
      </p:sp>
      <p:cxnSp>
        <p:nvCxnSpPr>
          <p:cNvPr id="348" name="Google Shape;348;p37"/>
          <p:cNvCxnSpPr/>
          <p:nvPr/>
        </p:nvCxnSpPr>
        <p:spPr>
          <a:xfrm>
            <a:off x="8106135" y="2151924"/>
            <a:ext cx="718500" cy="741900"/>
          </a:xfrm>
          <a:prstGeom prst="straightConnector1">
            <a:avLst/>
          </a:prstGeom>
          <a:noFill/>
          <a:ln cap="flat" cmpd="sng" w="9525">
            <a:solidFill>
              <a:srgbClr val="858585"/>
            </a:solidFill>
            <a:prstDash val="solid"/>
            <a:round/>
            <a:headEnd len="sm" w="sm" type="none"/>
            <a:tailEnd len="sm" w="sm" type="none"/>
          </a:ln>
        </p:spPr>
      </p:cxnSp>
      <p:sp>
        <p:nvSpPr>
          <p:cNvPr id="349" name="Google Shape;349;p37"/>
          <p:cNvSpPr/>
          <p:nvPr/>
        </p:nvSpPr>
        <p:spPr>
          <a:xfrm flipH="1">
            <a:off x="7008958" y="2763128"/>
            <a:ext cx="1834800" cy="143400"/>
          </a:xfrm>
          <a:prstGeom prst="parallelogram">
            <a:avLst>
              <a:gd fmla="val 96952"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50" name="Google Shape;350;p37"/>
          <p:cNvSpPr/>
          <p:nvPr/>
        </p:nvSpPr>
        <p:spPr>
          <a:xfrm>
            <a:off x="7009058" y="2916952"/>
            <a:ext cx="1834800" cy="143400"/>
          </a:xfrm>
          <a:prstGeom prst="parallelogram">
            <a:avLst>
              <a:gd fmla="val 96952"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352" name="Google Shape;352;p37"/>
          <p:cNvCxnSpPr/>
          <p:nvPr/>
        </p:nvCxnSpPr>
        <p:spPr>
          <a:xfrm>
            <a:off x="4678401" y="2151921"/>
            <a:ext cx="718500" cy="741900"/>
          </a:xfrm>
          <a:prstGeom prst="straightConnector1">
            <a:avLst/>
          </a:prstGeom>
          <a:noFill/>
          <a:ln cap="flat" cmpd="sng" w="9525">
            <a:solidFill>
              <a:srgbClr val="0D5DDF"/>
            </a:solidFill>
            <a:prstDash val="solid"/>
            <a:round/>
            <a:headEnd len="sm" w="sm" type="none"/>
            <a:tailEnd len="sm" w="sm" type="none"/>
          </a:ln>
        </p:spPr>
      </p:cxnSp>
      <p:sp>
        <p:nvSpPr>
          <p:cNvPr id="353" name="Google Shape;353;p37"/>
          <p:cNvSpPr/>
          <p:nvPr/>
        </p:nvSpPr>
        <p:spPr>
          <a:xfrm flipH="1">
            <a:off x="3581224" y="2763125"/>
            <a:ext cx="1834800" cy="143400"/>
          </a:xfrm>
          <a:prstGeom prst="parallelogram">
            <a:avLst>
              <a:gd fmla="val 96952"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54" name="Google Shape;354;p37"/>
          <p:cNvSpPr/>
          <p:nvPr/>
        </p:nvSpPr>
        <p:spPr>
          <a:xfrm>
            <a:off x="3581324" y="2916949"/>
            <a:ext cx="1834800" cy="143400"/>
          </a:xfrm>
          <a:prstGeom prst="parallelogram">
            <a:avLst>
              <a:gd fmla="val 96952" name="adj"/>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7"/>
          <p:cNvSpPr txBox="1"/>
          <p:nvPr/>
        </p:nvSpPr>
        <p:spPr>
          <a:xfrm>
            <a:off x="-529250" y="2571738"/>
            <a:ext cx="1410900" cy="3351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1600"/>
              </a:spcAft>
              <a:buNone/>
            </a:pPr>
            <a:r>
              <a:rPr b="1" lang="en">
                <a:latin typeface="Lato"/>
                <a:ea typeface="Lato"/>
                <a:cs typeface="Lato"/>
                <a:sym typeface="Lato"/>
              </a:rPr>
              <a:t>Oct. 30th</a:t>
            </a:r>
            <a:endParaRPr>
              <a:latin typeface="Lato"/>
              <a:ea typeface="Lato"/>
              <a:cs typeface="Lato"/>
              <a:sym typeface="Lato"/>
            </a:endParaRPr>
          </a:p>
        </p:txBody>
      </p:sp>
      <p:sp>
        <p:nvSpPr>
          <p:cNvPr id="356" name="Google Shape;356;p37"/>
          <p:cNvSpPr txBox="1"/>
          <p:nvPr/>
        </p:nvSpPr>
        <p:spPr>
          <a:xfrm>
            <a:off x="7759925" y="2503688"/>
            <a:ext cx="1410900" cy="3351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1600"/>
              </a:spcAft>
              <a:buNone/>
            </a:pPr>
            <a:r>
              <a:rPr b="1" lang="en">
                <a:latin typeface="Lato"/>
                <a:ea typeface="Lato"/>
                <a:cs typeface="Lato"/>
                <a:sym typeface="Lato"/>
              </a:rPr>
              <a:t>Dec. 4th</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38"/>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362" name="Google Shape;362;p38"/>
          <p:cNvSpPr txBox="1"/>
          <p:nvPr>
            <p:ph idx="1" type="body"/>
          </p:nvPr>
        </p:nvSpPr>
        <p:spPr>
          <a:xfrm>
            <a:off x="729450" y="1257600"/>
            <a:ext cx="8414400" cy="3885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a:solidFill>
                  <a:srgbClr val="000000"/>
                </a:solidFill>
                <a:latin typeface="Times New Roman"/>
                <a:ea typeface="Times New Roman"/>
                <a:cs typeface="Times New Roman"/>
                <a:sym typeface="Times New Roman"/>
              </a:rPr>
              <a:t>[1] Introduction to DSP (2018). </a:t>
            </a:r>
            <a:r>
              <a:rPr i="1" lang="en" sz="1000">
                <a:solidFill>
                  <a:srgbClr val="000000"/>
                </a:solidFill>
                <a:latin typeface="Times New Roman"/>
                <a:ea typeface="Times New Roman"/>
                <a:cs typeface="Times New Roman"/>
                <a:sym typeface="Times New Roman"/>
              </a:rPr>
              <a:t>https://mycourses.msstate.edu/bbcswebdav/pid-1559018-dt-content-rid-26818521_1/courses/jeb234.201830.Group01/Module_1.1_Introduction_Student.pdf </a:t>
            </a:r>
            <a:r>
              <a:rPr lang="en" sz="1000">
                <a:solidFill>
                  <a:srgbClr val="000000"/>
                </a:solidFill>
                <a:latin typeface="Times New Roman"/>
                <a:ea typeface="Times New Roman"/>
                <a:cs typeface="Times New Roman"/>
                <a:sym typeface="Times New Roman"/>
              </a:rPr>
              <a:t>[online].</a:t>
            </a:r>
            <a:endParaRPr sz="10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000">
                <a:solidFill>
                  <a:srgbClr val="000000"/>
                </a:solidFill>
                <a:latin typeface="Times New Roman"/>
                <a:ea typeface="Times New Roman"/>
                <a:cs typeface="Times New Roman"/>
                <a:sym typeface="Times New Roman"/>
              </a:rPr>
              <a:t>[2] Ebaums World (2018). </a:t>
            </a:r>
            <a:r>
              <a:rPr i="1" lang="en" sz="1000">
                <a:solidFill>
                  <a:srgbClr val="000000"/>
                </a:solidFill>
                <a:latin typeface="Times New Roman"/>
                <a:ea typeface="Times New Roman"/>
                <a:cs typeface="Times New Roman"/>
                <a:sym typeface="Times New Roman"/>
              </a:rPr>
              <a:t>http://cdn.ebaumsworld.com/mediaFiles/picture/604025/84404810.jpg.</a:t>
            </a:r>
            <a:r>
              <a:rPr lang="en" sz="1000">
                <a:solidFill>
                  <a:srgbClr val="000000"/>
                </a:solidFill>
                <a:latin typeface="Times New Roman"/>
                <a:ea typeface="Times New Roman"/>
                <a:cs typeface="Times New Roman"/>
                <a:sym typeface="Times New Roman"/>
              </a:rPr>
              <a:t> [image].</a:t>
            </a:r>
            <a:endParaRPr sz="10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000">
                <a:solidFill>
                  <a:srgbClr val="000000"/>
                </a:solidFill>
                <a:latin typeface="Times New Roman"/>
                <a:ea typeface="Times New Roman"/>
                <a:cs typeface="Times New Roman"/>
                <a:sym typeface="Times New Roman"/>
              </a:rPr>
              <a:t>[3] Exos (2018). </a:t>
            </a:r>
            <a:r>
              <a:rPr i="1" lang="en" sz="1000">
                <a:solidFill>
                  <a:srgbClr val="000000"/>
                </a:solidFill>
                <a:latin typeface="Times New Roman"/>
                <a:ea typeface="Times New Roman"/>
                <a:cs typeface="Times New Roman"/>
                <a:sym typeface="Times New Roman"/>
              </a:rPr>
              <a:t>https://www.teamexos.com/wp-content/uploads/2016/10/Hero_Capabilities_Golf.jpg</a:t>
            </a:r>
            <a:r>
              <a:rPr lang="en" sz="1000">
                <a:solidFill>
                  <a:srgbClr val="000000"/>
                </a:solidFill>
                <a:latin typeface="Times New Roman"/>
                <a:ea typeface="Times New Roman"/>
                <a:cs typeface="Times New Roman"/>
                <a:sym typeface="Times New Roman"/>
              </a:rPr>
              <a:t>. [image].</a:t>
            </a:r>
            <a:endParaRPr sz="10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000">
                <a:solidFill>
                  <a:srgbClr val="000000"/>
                </a:solidFill>
                <a:latin typeface="Times New Roman"/>
                <a:ea typeface="Times New Roman"/>
                <a:cs typeface="Times New Roman"/>
                <a:sym typeface="Times New Roman"/>
              </a:rPr>
              <a:t>[4] Anadea (2018). </a:t>
            </a:r>
            <a:r>
              <a:rPr i="1" lang="en" sz="1000">
                <a:solidFill>
                  <a:srgbClr val="000000"/>
                </a:solidFill>
                <a:latin typeface="Times New Roman"/>
                <a:ea typeface="Times New Roman"/>
                <a:cs typeface="Times New Roman"/>
                <a:sym typeface="Times New Roman"/>
              </a:rPr>
              <a:t>https://anadea.info/uploads/image_attachment/image/1123/xCoaching_app.jpg.pagespeed.ic.eLjZbd84p6.jpg </a:t>
            </a:r>
            <a:r>
              <a:rPr lang="en" sz="1000">
                <a:solidFill>
                  <a:srgbClr val="000000"/>
                </a:solidFill>
                <a:latin typeface="Times New Roman"/>
                <a:ea typeface="Times New Roman"/>
                <a:cs typeface="Times New Roman"/>
                <a:sym typeface="Times New Roman"/>
              </a:rPr>
              <a:t>[image].</a:t>
            </a:r>
            <a:endParaRPr sz="10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000">
              <a:solidFill>
                <a:srgbClr val="000000"/>
              </a:solidFill>
              <a:latin typeface="Times New Roman"/>
              <a:ea typeface="Times New Roman"/>
              <a:cs typeface="Times New Roman"/>
              <a:sym typeface="Times New Roman"/>
            </a:endParaRPr>
          </a:p>
        </p:txBody>
      </p:sp>
      <p:sp>
        <p:nvSpPr>
          <p:cNvPr id="363" name="Google Shape;363;p3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39"/>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Overview</a:t>
            </a:r>
            <a:endParaRPr/>
          </a:p>
        </p:txBody>
      </p:sp>
      <p:pic>
        <p:nvPicPr>
          <p:cNvPr id="369" name="Google Shape;369;p39"/>
          <p:cNvPicPr preferRelativeResize="0"/>
          <p:nvPr/>
        </p:nvPicPr>
        <p:blipFill rotWithShape="1">
          <a:blip r:embed="rId3">
            <a:alphaModFix/>
          </a:blip>
          <a:srcRect b="16411" l="0" r="0" t="16411"/>
          <a:stretch/>
        </p:blipFill>
        <p:spPr>
          <a:xfrm>
            <a:off x="541150" y="1664775"/>
            <a:ext cx="8366527" cy="2595551"/>
          </a:xfrm>
          <a:prstGeom prst="rect">
            <a:avLst/>
          </a:prstGeom>
          <a:noFill/>
          <a:ln>
            <a:noFill/>
          </a:ln>
        </p:spPr>
      </p:pic>
      <p:sp>
        <p:nvSpPr>
          <p:cNvPr id="370" name="Google Shape;370;p3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4" name="Google Shape;124;p15"/>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Advisor</a:t>
            </a:r>
            <a:endParaRPr/>
          </a:p>
        </p:txBody>
      </p:sp>
      <p:sp>
        <p:nvSpPr>
          <p:cNvPr id="125" name="Google Shape;125;p15"/>
          <p:cNvSpPr txBox="1"/>
          <p:nvPr>
            <p:ph idx="1" type="body"/>
          </p:nvPr>
        </p:nvSpPr>
        <p:spPr>
          <a:xfrm>
            <a:off x="2356850" y="1361100"/>
            <a:ext cx="6061500" cy="2979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400"/>
              <a:t>Dr. John E. Ball</a:t>
            </a:r>
            <a:endParaRPr b="1" sz="1400"/>
          </a:p>
          <a:p>
            <a:pPr indent="0" lvl="0" marL="0" rtl="0" algn="l">
              <a:lnSpc>
                <a:spcPct val="100000"/>
              </a:lnSpc>
              <a:spcBef>
                <a:spcPts val="0"/>
              </a:spcBef>
              <a:spcAft>
                <a:spcPts val="0"/>
              </a:spcAft>
              <a:buNone/>
            </a:pPr>
            <a:r>
              <a:rPr i="1" lang="en" sz="1400"/>
              <a:t>PhD, Electrical Engineering, Mississippi State University, 2007</a:t>
            </a:r>
            <a:endParaRPr i="1" sz="1400"/>
          </a:p>
          <a:p>
            <a:pPr indent="0" lvl="0" marL="0" rtl="0" algn="l">
              <a:lnSpc>
                <a:spcPct val="100000"/>
              </a:lnSpc>
              <a:spcBef>
                <a:spcPts val="0"/>
              </a:spcBef>
              <a:spcAft>
                <a:spcPts val="0"/>
              </a:spcAft>
              <a:buNone/>
            </a:pPr>
            <a:r>
              <a:rPr i="1" lang="en" sz="1400"/>
              <a:t>MS, Electrical Engineering, Georgia Institute of Technology, 1993</a:t>
            </a:r>
            <a:endParaRPr i="1" sz="1400"/>
          </a:p>
          <a:p>
            <a:pPr indent="-298450" lvl="0" marL="457200" rtl="0" algn="l">
              <a:spcBef>
                <a:spcPts val="0"/>
              </a:spcBef>
              <a:spcAft>
                <a:spcPts val="0"/>
              </a:spcAft>
              <a:buClr>
                <a:srgbClr val="000000"/>
              </a:buClr>
              <a:buSzPts val="1100"/>
              <a:buFont typeface="Arial"/>
              <a:buChar char="●"/>
            </a:pPr>
            <a:r>
              <a:rPr lang="en"/>
              <a:t>Radar Systems</a:t>
            </a:r>
            <a:endParaRPr/>
          </a:p>
          <a:p>
            <a:pPr indent="-298450" lvl="0" marL="457200" rtl="0" algn="l">
              <a:spcBef>
                <a:spcPts val="0"/>
              </a:spcBef>
              <a:spcAft>
                <a:spcPts val="0"/>
              </a:spcAft>
              <a:buClr>
                <a:srgbClr val="000000"/>
              </a:buClr>
              <a:buSzPts val="1100"/>
              <a:buFont typeface="Arial"/>
              <a:buChar char="●"/>
            </a:pPr>
            <a:r>
              <a:rPr lang="en"/>
              <a:t>Digital Signal Processing</a:t>
            </a:r>
            <a:endParaRPr/>
          </a:p>
          <a:p>
            <a:pPr indent="-298450" lvl="0" marL="457200" rtl="0" algn="l">
              <a:spcBef>
                <a:spcPts val="0"/>
              </a:spcBef>
              <a:spcAft>
                <a:spcPts val="0"/>
              </a:spcAft>
              <a:buClr>
                <a:srgbClr val="000000"/>
              </a:buClr>
              <a:buSzPts val="1100"/>
              <a:buFont typeface="Arial"/>
              <a:buChar char="●"/>
            </a:pPr>
            <a:r>
              <a:rPr lang="en"/>
              <a:t>Digital Image Processing</a:t>
            </a:r>
            <a:endParaRPr/>
          </a:p>
          <a:p>
            <a:pPr indent="-298450" lvl="0" marL="457200" rtl="0" algn="l">
              <a:spcBef>
                <a:spcPts val="0"/>
              </a:spcBef>
              <a:spcAft>
                <a:spcPts val="0"/>
              </a:spcAft>
              <a:buClr>
                <a:srgbClr val="000000"/>
              </a:buClr>
              <a:buSzPts val="1100"/>
              <a:buFont typeface="Arial"/>
              <a:buChar char="●"/>
            </a:pPr>
            <a:r>
              <a:rPr lang="en"/>
              <a:t>Remote Sensing</a:t>
            </a:r>
            <a:endParaRPr/>
          </a:p>
          <a:p>
            <a:pPr indent="-298450" lvl="0" marL="457200" rtl="0" algn="l">
              <a:spcBef>
                <a:spcPts val="0"/>
              </a:spcBef>
              <a:spcAft>
                <a:spcPts val="0"/>
              </a:spcAft>
              <a:buClr>
                <a:srgbClr val="000000"/>
              </a:buClr>
              <a:buSzPts val="1100"/>
              <a:buFont typeface="Arial"/>
              <a:buChar char="●"/>
            </a:pPr>
            <a:r>
              <a:rPr lang="en"/>
              <a:t>Automated Target Detection</a:t>
            </a:r>
            <a:endParaRPr/>
          </a:p>
          <a:p>
            <a:pPr indent="0" lvl="0" marL="0" rtl="0" algn="l">
              <a:lnSpc>
                <a:spcPct val="100000"/>
              </a:lnSpc>
              <a:spcBef>
                <a:spcPts val="0"/>
              </a:spcBef>
              <a:spcAft>
                <a:spcPts val="0"/>
              </a:spcAft>
              <a:buNone/>
            </a:pPr>
            <a:r>
              <a:t/>
            </a:r>
            <a:endParaRPr/>
          </a:p>
        </p:txBody>
      </p:sp>
      <p:pic>
        <p:nvPicPr>
          <p:cNvPr id="126" name="Google Shape;126;p15"/>
          <p:cNvPicPr preferRelativeResize="0"/>
          <p:nvPr/>
        </p:nvPicPr>
        <p:blipFill>
          <a:blip r:embed="rId3">
            <a:alphaModFix/>
          </a:blip>
          <a:stretch>
            <a:fillRect/>
          </a:stretch>
        </p:blipFill>
        <p:spPr>
          <a:xfrm>
            <a:off x="729450" y="1361100"/>
            <a:ext cx="1468875" cy="2059175"/>
          </a:xfrm>
          <a:prstGeom prst="rect">
            <a:avLst/>
          </a:prstGeom>
          <a:noFill/>
          <a:ln>
            <a:noFill/>
          </a:ln>
          <a:effectLst>
            <a:outerShdw blurRad="57150" rotWithShape="0" algn="bl" dir="5400000" dist="19050">
              <a:srgbClr val="000000">
                <a:alpha val="50000"/>
              </a:srgbClr>
            </a:outerShdw>
          </a:effectLst>
        </p:spPr>
      </p:pic>
      <p:pic>
        <p:nvPicPr>
          <p:cNvPr id="127" name="Google Shape;127;p15"/>
          <p:cNvPicPr preferRelativeResize="0"/>
          <p:nvPr/>
        </p:nvPicPr>
        <p:blipFill>
          <a:blip r:embed="rId4">
            <a:alphaModFix/>
          </a:blip>
          <a:stretch>
            <a:fillRect/>
          </a:stretch>
        </p:blipFill>
        <p:spPr>
          <a:xfrm>
            <a:off x="6335881" y="2120450"/>
            <a:ext cx="2667724" cy="2134775"/>
          </a:xfrm>
          <a:prstGeom prst="rect">
            <a:avLst/>
          </a:prstGeom>
          <a:noFill/>
          <a:ln>
            <a:noFill/>
          </a:ln>
          <a:effectLst>
            <a:outerShdw blurRad="57150" rotWithShape="0" algn="bl" dir="5400000" dist="19050">
              <a:srgbClr val="000000">
                <a:alpha val="50000"/>
              </a:srgbClr>
            </a:outerShdw>
          </a:effectLst>
        </p:spPr>
      </p:pic>
      <p:pic>
        <p:nvPicPr>
          <p:cNvPr id="128" name="Google Shape;128;p15"/>
          <p:cNvPicPr preferRelativeResize="0"/>
          <p:nvPr/>
        </p:nvPicPr>
        <p:blipFill>
          <a:blip r:embed="rId5">
            <a:alphaModFix/>
          </a:blip>
          <a:stretch>
            <a:fillRect/>
          </a:stretch>
        </p:blipFill>
        <p:spPr>
          <a:xfrm>
            <a:off x="1055000" y="3479825"/>
            <a:ext cx="5206023" cy="1585876"/>
          </a:xfrm>
          <a:prstGeom prst="rect">
            <a:avLst/>
          </a:prstGeom>
          <a:noFill/>
          <a:ln>
            <a:noFill/>
          </a:ln>
          <a:effectLst>
            <a:outerShdw blurRad="57150" rotWithShape="0" algn="bl" dir="5400000" dist="19050">
              <a:srgbClr val="000000">
                <a:alpha val="50000"/>
              </a:srgbClr>
            </a:outerShdw>
          </a:effectLst>
        </p:spPr>
      </p:pic>
      <p:sp>
        <p:nvSpPr>
          <p:cNvPr id="129" name="Google Shape;129;p15"/>
          <p:cNvSpPr txBox="1"/>
          <p:nvPr/>
        </p:nvSpPr>
        <p:spPr>
          <a:xfrm>
            <a:off x="6261025" y="4255225"/>
            <a:ext cx="487800" cy="49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6"/>
          <p:cNvSpPr txBox="1"/>
          <p:nvPr>
            <p:ph type="title"/>
          </p:nvPr>
        </p:nvSpPr>
        <p:spPr>
          <a:xfrm>
            <a:off x="7276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Presentation Outline</a:t>
            </a:r>
            <a:endParaRPr/>
          </a:p>
        </p:txBody>
      </p:sp>
      <p:sp>
        <p:nvSpPr>
          <p:cNvPr id="135" name="Google Shape;135;p16"/>
          <p:cNvSpPr/>
          <p:nvPr/>
        </p:nvSpPr>
        <p:spPr>
          <a:xfrm>
            <a:off x="0" y="1405070"/>
            <a:ext cx="2743200" cy="316800"/>
          </a:xfrm>
          <a:prstGeom prst="homePlate">
            <a:avLst>
              <a:gd fmla="val 50000" name="adj"/>
            </a:avLst>
          </a:prstGeom>
          <a:solidFill>
            <a:srgbClr val="66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Problem</a:t>
            </a:r>
            <a:endParaRPr>
              <a:solidFill>
                <a:srgbClr val="FFFFFF"/>
              </a:solidFill>
              <a:latin typeface="Lato"/>
              <a:ea typeface="Lato"/>
              <a:cs typeface="Lato"/>
              <a:sym typeface="Lato"/>
            </a:endParaRPr>
          </a:p>
        </p:txBody>
      </p:sp>
      <p:sp>
        <p:nvSpPr>
          <p:cNvPr id="136" name="Google Shape;136;p16"/>
          <p:cNvSpPr/>
          <p:nvPr/>
        </p:nvSpPr>
        <p:spPr>
          <a:xfrm>
            <a:off x="0" y="1951275"/>
            <a:ext cx="3657600" cy="316800"/>
          </a:xfrm>
          <a:prstGeom prst="homePlate">
            <a:avLst>
              <a:gd fmla="val 50000" name="adj"/>
            </a:avLst>
          </a:prstGeom>
          <a:solidFill>
            <a:srgbClr val="66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latin typeface="Lato"/>
                <a:ea typeface="Lato"/>
                <a:cs typeface="Lato"/>
                <a:sym typeface="Lato"/>
              </a:rPr>
              <a:t>Solution</a:t>
            </a:r>
            <a:endParaRPr>
              <a:solidFill>
                <a:srgbClr val="FFFFFF"/>
              </a:solidFill>
              <a:latin typeface="Lato"/>
              <a:ea typeface="Lato"/>
              <a:cs typeface="Lato"/>
              <a:sym typeface="Lato"/>
            </a:endParaRPr>
          </a:p>
        </p:txBody>
      </p:sp>
      <p:sp>
        <p:nvSpPr>
          <p:cNvPr id="137" name="Google Shape;137;p16"/>
          <p:cNvSpPr/>
          <p:nvPr/>
        </p:nvSpPr>
        <p:spPr>
          <a:xfrm>
            <a:off x="0" y="2499915"/>
            <a:ext cx="4572000" cy="316800"/>
          </a:xfrm>
          <a:prstGeom prst="homePlate">
            <a:avLst>
              <a:gd fmla="val 50000" name="adj"/>
            </a:avLst>
          </a:prstGeom>
          <a:solidFill>
            <a:srgbClr val="66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Lato"/>
                <a:ea typeface="Lato"/>
                <a:cs typeface="Lato"/>
                <a:sym typeface="Lato"/>
              </a:rPr>
              <a:t>System Overview</a:t>
            </a:r>
            <a:endParaRPr>
              <a:solidFill>
                <a:srgbClr val="FFFFFF"/>
              </a:solidFill>
              <a:latin typeface="Lato"/>
              <a:ea typeface="Lato"/>
              <a:cs typeface="Lato"/>
              <a:sym typeface="Lato"/>
            </a:endParaRPr>
          </a:p>
        </p:txBody>
      </p:sp>
      <p:sp>
        <p:nvSpPr>
          <p:cNvPr id="138" name="Google Shape;138;p16"/>
          <p:cNvSpPr/>
          <p:nvPr/>
        </p:nvSpPr>
        <p:spPr>
          <a:xfrm>
            <a:off x="0" y="3048555"/>
            <a:ext cx="5486400" cy="316800"/>
          </a:xfrm>
          <a:prstGeom prst="homePlate">
            <a:avLst>
              <a:gd fmla="val 50000" name="adj"/>
            </a:avLst>
          </a:prstGeom>
          <a:solidFill>
            <a:srgbClr val="66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latin typeface="Lato"/>
                <a:ea typeface="Lato"/>
                <a:cs typeface="Lato"/>
                <a:sym typeface="Lato"/>
              </a:rPr>
              <a:t>Constraints</a:t>
            </a:r>
            <a:endParaRPr>
              <a:solidFill>
                <a:srgbClr val="FFFFFF"/>
              </a:solidFill>
              <a:latin typeface="Lato"/>
              <a:ea typeface="Lato"/>
              <a:cs typeface="Lato"/>
              <a:sym typeface="Lato"/>
            </a:endParaRPr>
          </a:p>
        </p:txBody>
      </p:sp>
      <p:sp>
        <p:nvSpPr>
          <p:cNvPr id="139" name="Google Shape;139;p16"/>
          <p:cNvSpPr/>
          <p:nvPr/>
        </p:nvSpPr>
        <p:spPr>
          <a:xfrm>
            <a:off x="0" y="3597195"/>
            <a:ext cx="6400800" cy="316800"/>
          </a:xfrm>
          <a:prstGeom prst="homePlate">
            <a:avLst>
              <a:gd fmla="val 50000" name="adj"/>
            </a:avLst>
          </a:prstGeom>
          <a:solidFill>
            <a:srgbClr val="66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latin typeface="Lato"/>
                <a:ea typeface="Lato"/>
                <a:cs typeface="Lato"/>
                <a:sym typeface="Lato"/>
              </a:rPr>
              <a:t>Subsystem Testing</a:t>
            </a:r>
            <a:endParaRPr>
              <a:solidFill>
                <a:srgbClr val="FFFFFF"/>
              </a:solidFill>
              <a:latin typeface="Lato"/>
              <a:ea typeface="Lato"/>
              <a:cs typeface="Lato"/>
              <a:sym typeface="Lato"/>
            </a:endParaRPr>
          </a:p>
        </p:txBody>
      </p:sp>
      <p:sp>
        <p:nvSpPr>
          <p:cNvPr id="140" name="Google Shape;140;p16"/>
          <p:cNvSpPr/>
          <p:nvPr/>
        </p:nvSpPr>
        <p:spPr>
          <a:xfrm>
            <a:off x="0" y="4145835"/>
            <a:ext cx="7315200" cy="316800"/>
          </a:xfrm>
          <a:prstGeom prst="homePlate">
            <a:avLst>
              <a:gd fmla="val 50000" name="adj"/>
            </a:avLst>
          </a:prstGeom>
          <a:solidFill>
            <a:srgbClr val="66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latin typeface="Lato"/>
                <a:ea typeface="Lato"/>
                <a:cs typeface="Lato"/>
                <a:sym typeface="Lato"/>
              </a:rPr>
              <a:t>Integrated System Testing</a:t>
            </a:r>
            <a:endParaRPr>
              <a:solidFill>
                <a:srgbClr val="FFFFFF"/>
              </a:solidFill>
              <a:latin typeface="Lato"/>
              <a:ea typeface="Lato"/>
              <a:cs typeface="Lato"/>
              <a:sym typeface="Lato"/>
            </a:endParaRPr>
          </a:p>
        </p:txBody>
      </p:sp>
      <p:sp>
        <p:nvSpPr>
          <p:cNvPr id="141" name="Google Shape;141;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2" name="Google Shape;142;p16"/>
          <p:cNvSpPr/>
          <p:nvPr/>
        </p:nvSpPr>
        <p:spPr>
          <a:xfrm>
            <a:off x="0" y="4694460"/>
            <a:ext cx="8229600" cy="316800"/>
          </a:xfrm>
          <a:prstGeom prst="homePlate">
            <a:avLst>
              <a:gd fmla="val 50000" name="adj"/>
            </a:avLst>
          </a:prstGeom>
          <a:solidFill>
            <a:srgbClr val="66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latin typeface="Lato"/>
                <a:ea typeface="Lato"/>
                <a:cs typeface="Lato"/>
                <a:sym typeface="Lato"/>
              </a:rPr>
              <a:t>Progress and Timeline</a:t>
            </a:r>
            <a:endParaRPr>
              <a:solidFill>
                <a:srgbClr val="FFFFFF"/>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17"/>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148" name="Google Shape;148;p17"/>
          <p:cNvSpPr txBox="1"/>
          <p:nvPr>
            <p:ph idx="1" type="body"/>
          </p:nvPr>
        </p:nvSpPr>
        <p:spPr>
          <a:xfrm>
            <a:off x="3319125" y="4127325"/>
            <a:ext cx="2444100" cy="330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800">
                <a:solidFill>
                  <a:srgbClr val="000000"/>
                </a:solidFill>
              </a:rPr>
              <a:t>Modern golf coaching technology [3] </a:t>
            </a:r>
            <a:endParaRPr sz="1800"/>
          </a:p>
        </p:txBody>
      </p:sp>
      <p:pic>
        <p:nvPicPr>
          <p:cNvPr id="149" name="Google Shape;149;p17"/>
          <p:cNvPicPr preferRelativeResize="0"/>
          <p:nvPr/>
        </p:nvPicPr>
        <p:blipFill>
          <a:blip r:embed="rId3">
            <a:alphaModFix/>
          </a:blip>
          <a:stretch>
            <a:fillRect/>
          </a:stretch>
        </p:blipFill>
        <p:spPr>
          <a:xfrm>
            <a:off x="3225826" y="1317925"/>
            <a:ext cx="2627100" cy="2809399"/>
          </a:xfrm>
          <a:prstGeom prst="rect">
            <a:avLst/>
          </a:prstGeom>
          <a:noFill/>
          <a:ln>
            <a:noFill/>
          </a:ln>
          <a:effectLst>
            <a:outerShdw blurRad="57150" rotWithShape="0" algn="bl" dir="5400000" dist="19050">
              <a:srgbClr val="000000">
                <a:alpha val="50000"/>
              </a:srgbClr>
            </a:outerShdw>
          </a:effectLst>
        </p:spPr>
      </p:pic>
      <p:pic>
        <p:nvPicPr>
          <p:cNvPr id="150" name="Google Shape;150;p17"/>
          <p:cNvPicPr preferRelativeResize="0"/>
          <p:nvPr/>
        </p:nvPicPr>
        <p:blipFill>
          <a:blip r:embed="rId4">
            <a:alphaModFix/>
          </a:blip>
          <a:stretch>
            <a:fillRect/>
          </a:stretch>
        </p:blipFill>
        <p:spPr>
          <a:xfrm>
            <a:off x="133675" y="1588430"/>
            <a:ext cx="2953652" cy="1969101"/>
          </a:xfrm>
          <a:prstGeom prst="rect">
            <a:avLst/>
          </a:prstGeom>
          <a:noFill/>
          <a:ln>
            <a:noFill/>
          </a:ln>
          <a:effectLst>
            <a:outerShdw blurRad="57150" rotWithShape="0" algn="bl" dir="5400000" dist="19050">
              <a:srgbClr val="000000">
                <a:alpha val="50000"/>
              </a:srgbClr>
            </a:outerShdw>
          </a:effectLst>
        </p:spPr>
      </p:pic>
      <p:sp>
        <p:nvSpPr>
          <p:cNvPr id="151" name="Google Shape;151;p17"/>
          <p:cNvSpPr txBox="1"/>
          <p:nvPr/>
        </p:nvSpPr>
        <p:spPr>
          <a:xfrm>
            <a:off x="677800" y="3557525"/>
            <a:ext cx="18654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Lato"/>
                <a:ea typeface="Lato"/>
                <a:cs typeface="Lato"/>
                <a:sym typeface="Lato"/>
              </a:rPr>
              <a:t>Amateur Golf failures [2]</a:t>
            </a:r>
            <a:endParaRPr sz="1800">
              <a:latin typeface="Lato"/>
              <a:ea typeface="Lato"/>
              <a:cs typeface="Lato"/>
              <a:sym typeface="Lato"/>
            </a:endParaRPr>
          </a:p>
        </p:txBody>
      </p:sp>
      <p:pic>
        <p:nvPicPr>
          <p:cNvPr id="152" name="Google Shape;152;p17"/>
          <p:cNvPicPr preferRelativeResize="0"/>
          <p:nvPr/>
        </p:nvPicPr>
        <p:blipFill rotWithShape="1">
          <a:blip r:embed="rId5">
            <a:alphaModFix/>
          </a:blip>
          <a:srcRect b="0" l="14283" r="3153" t="0"/>
          <a:stretch/>
        </p:blipFill>
        <p:spPr>
          <a:xfrm>
            <a:off x="5991425" y="1657625"/>
            <a:ext cx="3022500" cy="1830700"/>
          </a:xfrm>
          <a:prstGeom prst="rect">
            <a:avLst/>
          </a:prstGeom>
          <a:noFill/>
          <a:ln>
            <a:noFill/>
          </a:ln>
          <a:effectLst>
            <a:outerShdw blurRad="57150" rotWithShape="0" algn="bl" dir="5400000" dist="19050">
              <a:srgbClr val="000000">
                <a:alpha val="50000"/>
              </a:srgbClr>
            </a:outerShdw>
          </a:effectLst>
        </p:spPr>
      </p:pic>
      <p:sp>
        <p:nvSpPr>
          <p:cNvPr id="153" name="Google Shape;153;p17"/>
          <p:cNvSpPr txBox="1"/>
          <p:nvPr>
            <p:ph idx="1" type="body"/>
          </p:nvPr>
        </p:nvSpPr>
        <p:spPr>
          <a:xfrm>
            <a:off x="6182725" y="3488325"/>
            <a:ext cx="2742300" cy="330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800">
                <a:solidFill>
                  <a:srgbClr val="000000"/>
                </a:solidFill>
              </a:rPr>
              <a:t>Next-generation coaching application </a:t>
            </a:r>
            <a:r>
              <a:rPr lang="en" sz="1800">
                <a:solidFill>
                  <a:srgbClr val="000000"/>
                </a:solidFill>
              </a:rPr>
              <a:t>[4] </a:t>
            </a:r>
            <a:endParaRPr sz="1800"/>
          </a:p>
        </p:txBody>
      </p:sp>
      <p:sp>
        <p:nvSpPr>
          <p:cNvPr id="154" name="Google Shape;154;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18"/>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a:t>
            </a:r>
            <a:endParaRPr/>
          </a:p>
          <a:p>
            <a:pPr indent="0" lvl="0" marL="0" rtl="0" algn="l">
              <a:spcBef>
                <a:spcPts val="0"/>
              </a:spcBef>
              <a:spcAft>
                <a:spcPts val="0"/>
              </a:spcAft>
              <a:buNone/>
            </a:pPr>
            <a:r>
              <a:t/>
            </a:r>
            <a:endParaRPr/>
          </a:p>
        </p:txBody>
      </p:sp>
      <p:sp>
        <p:nvSpPr>
          <p:cNvPr id="160" name="Google Shape;160;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1" name="Google Shape;161;p18"/>
          <p:cNvPicPr preferRelativeResize="0"/>
          <p:nvPr/>
        </p:nvPicPr>
        <p:blipFill>
          <a:blip r:embed="rId4">
            <a:alphaModFix/>
          </a:blip>
          <a:stretch>
            <a:fillRect/>
          </a:stretch>
        </p:blipFill>
        <p:spPr>
          <a:xfrm>
            <a:off x="1151659" y="3306500"/>
            <a:ext cx="1266683" cy="1836949"/>
          </a:xfrm>
          <a:prstGeom prst="rect">
            <a:avLst/>
          </a:prstGeom>
          <a:noFill/>
          <a:ln>
            <a:noFill/>
          </a:ln>
        </p:spPr>
      </p:pic>
      <p:pic>
        <p:nvPicPr>
          <p:cNvPr id="162" name="Google Shape;162;p18"/>
          <p:cNvPicPr preferRelativeResize="0"/>
          <p:nvPr/>
        </p:nvPicPr>
        <p:blipFill>
          <a:blip r:embed="rId5">
            <a:alphaModFix/>
          </a:blip>
          <a:stretch>
            <a:fillRect/>
          </a:stretch>
        </p:blipFill>
        <p:spPr>
          <a:xfrm rot="10800000">
            <a:off x="101350" y="1254599"/>
            <a:ext cx="2688525" cy="2051901"/>
          </a:xfrm>
          <a:prstGeom prst="rect">
            <a:avLst/>
          </a:prstGeom>
          <a:noFill/>
          <a:ln>
            <a:noFill/>
          </a:ln>
        </p:spPr>
      </p:pic>
      <p:pic>
        <p:nvPicPr>
          <p:cNvPr id="163" name="Google Shape;163;p18"/>
          <p:cNvPicPr preferRelativeResize="0"/>
          <p:nvPr/>
        </p:nvPicPr>
        <p:blipFill>
          <a:blip r:embed="rId6">
            <a:alphaModFix/>
          </a:blip>
          <a:stretch>
            <a:fillRect/>
          </a:stretch>
        </p:blipFill>
        <p:spPr>
          <a:xfrm>
            <a:off x="2789863" y="1476550"/>
            <a:ext cx="746900" cy="748750"/>
          </a:xfrm>
          <a:prstGeom prst="rect">
            <a:avLst/>
          </a:prstGeom>
          <a:noFill/>
          <a:ln>
            <a:noFill/>
          </a:ln>
        </p:spPr>
      </p:pic>
      <p:pic>
        <p:nvPicPr>
          <p:cNvPr id="164" name="Google Shape;164;p18"/>
          <p:cNvPicPr preferRelativeResize="0"/>
          <p:nvPr/>
        </p:nvPicPr>
        <p:blipFill>
          <a:blip r:embed="rId7">
            <a:alphaModFix/>
          </a:blip>
          <a:stretch>
            <a:fillRect/>
          </a:stretch>
        </p:blipFill>
        <p:spPr>
          <a:xfrm>
            <a:off x="3387700" y="3665135"/>
            <a:ext cx="675725" cy="677580"/>
          </a:xfrm>
          <a:prstGeom prst="rect">
            <a:avLst/>
          </a:prstGeom>
          <a:noFill/>
          <a:ln>
            <a:noFill/>
          </a:ln>
        </p:spPr>
      </p:pic>
      <p:pic>
        <p:nvPicPr>
          <p:cNvPr id="165" name="Google Shape;165;p18"/>
          <p:cNvPicPr preferRelativeResize="0"/>
          <p:nvPr/>
        </p:nvPicPr>
        <p:blipFill>
          <a:blip r:embed="rId8">
            <a:alphaModFix/>
          </a:blip>
          <a:stretch>
            <a:fillRect/>
          </a:stretch>
        </p:blipFill>
        <p:spPr>
          <a:xfrm>
            <a:off x="3387687" y="800787"/>
            <a:ext cx="675750" cy="675750"/>
          </a:xfrm>
          <a:prstGeom prst="rect">
            <a:avLst/>
          </a:prstGeom>
          <a:noFill/>
          <a:ln>
            <a:noFill/>
          </a:ln>
        </p:spPr>
      </p:pic>
      <p:pic>
        <p:nvPicPr>
          <p:cNvPr id="166" name="Google Shape;166;p18"/>
          <p:cNvPicPr preferRelativeResize="0"/>
          <p:nvPr/>
        </p:nvPicPr>
        <p:blipFill>
          <a:blip r:embed="rId9">
            <a:alphaModFix/>
          </a:blip>
          <a:stretch>
            <a:fillRect/>
          </a:stretch>
        </p:blipFill>
        <p:spPr>
          <a:xfrm>
            <a:off x="2825462" y="2989398"/>
            <a:ext cx="675725" cy="675725"/>
          </a:xfrm>
          <a:prstGeom prst="rect">
            <a:avLst/>
          </a:prstGeom>
          <a:noFill/>
          <a:ln>
            <a:noFill/>
          </a:ln>
        </p:spPr>
      </p:pic>
      <p:pic>
        <p:nvPicPr>
          <p:cNvPr id="167" name="Google Shape;167;p18"/>
          <p:cNvPicPr preferRelativeResize="0"/>
          <p:nvPr/>
        </p:nvPicPr>
        <p:blipFill>
          <a:blip r:embed="rId10">
            <a:alphaModFix/>
          </a:blip>
          <a:stretch>
            <a:fillRect/>
          </a:stretch>
        </p:blipFill>
        <p:spPr>
          <a:xfrm>
            <a:off x="2874197" y="2319192"/>
            <a:ext cx="578239" cy="576300"/>
          </a:xfrm>
          <a:prstGeom prst="rect">
            <a:avLst/>
          </a:prstGeom>
          <a:noFill/>
          <a:ln>
            <a:noFill/>
          </a:ln>
        </p:spPr>
      </p:pic>
      <p:sp>
        <p:nvSpPr>
          <p:cNvPr id="168" name="Google Shape;168;p18"/>
          <p:cNvSpPr txBox="1"/>
          <p:nvPr/>
        </p:nvSpPr>
        <p:spPr>
          <a:xfrm>
            <a:off x="4063425" y="800763"/>
            <a:ext cx="49413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a:ea typeface="Lato"/>
                <a:cs typeface="Lato"/>
                <a:sym typeface="Lato"/>
              </a:rPr>
              <a:t>Accelerometer measures hand and club velocity through the swing</a:t>
            </a:r>
            <a:endParaRPr sz="1800">
              <a:latin typeface="Lato"/>
              <a:ea typeface="Lato"/>
              <a:cs typeface="Lato"/>
              <a:sym typeface="Lato"/>
            </a:endParaRPr>
          </a:p>
        </p:txBody>
      </p:sp>
      <p:sp>
        <p:nvSpPr>
          <p:cNvPr id="169" name="Google Shape;169;p18"/>
          <p:cNvSpPr txBox="1"/>
          <p:nvPr/>
        </p:nvSpPr>
        <p:spPr>
          <a:xfrm>
            <a:off x="3452425" y="3051450"/>
            <a:ext cx="5022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a:ea typeface="Lato"/>
                <a:cs typeface="Lato"/>
                <a:sym typeface="Lato"/>
              </a:rPr>
              <a:t>BLE provides wireless transfer of coaching data.</a:t>
            </a:r>
            <a:endParaRPr sz="1800">
              <a:latin typeface="Lato"/>
              <a:ea typeface="Lato"/>
              <a:cs typeface="Lato"/>
              <a:sym typeface="Lato"/>
            </a:endParaRPr>
          </a:p>
        </p:txBody>
      </p:sp>
      <p:sp>
        <p:nvSpPr>
          <p:cNvPr id="170" name="Google Shape;170;p18"/>
          <p:cNvSpPr txBox="1"/>
          <p:nvPr/>
        </p:nvSpPr>
        <p:spPr>
          <a:xfrm>
            <a:off x="4227825" y="3665125"/>
            <a:ext cx="3728100" cy="3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a:ea typeface="Lato"/>
                <a:cs typeface="Lato"/>
                <a:sym typeface="Lato"/>
              </a:rPr>
              <a:t>On board battery allows for hours of runtime</a:t>
            </a:r>
            <a:endParaRPr sz="1800">
              <a:latin typeface="Lato"/>
              <a:ea typeface="Lato"/>
              <a:cs typeface="Lato"/>
              <a:sym typeface="Lato"/>
            </a:endParaRPr>
          </a:p>
        </p:txBody>
      </p:sp>
      <p:sp>
        <p:nvSpPr>
          <p:cNvPr id="171" name="Google Shape;171;p18"/>
          <p:cNvSpPr txBox="1"/>
          <p:nvPr/>
        </p:nvSpPr>
        <p:spPr>
          <a:xfrm>
            <a:off x="3452425" y="1509613"/>
            <a:ext cx="5022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a:ea typeface="Lato"/>
                <a:cs typeface="Lato"/>
                <a:sym typeface="Lato"/>
              </a:rPr>
              <a:t>User friendly application to give intelligent swing feedback.</a:t>
            </a:r>
            <a:endParaRPr sz="1800">
              <a:latin typeface="Lato"/>
              <a:ea typeface="Lato"/>
              <a:cs typeface="Lato"/>
              <a:sym typeface="Lato"/>
            </a:endParaRPr>
          </a:p>
        </p:txBody>
      </p:sp>
      <p:sp>
        <p:nvSpPr>
          <p:cNvPr id="172" name="Google Shape;172;p18"/>
          <p:cNvSpPr txBox="1"/>
          <p:nvPr/>
        </p:nvSpPr>
        <p:spPr>
          <a:xfrm>
            <a:off x="3501175" y="2249500"/>
            <a:ext cx="5435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a:ea typeface="Lato"/>
                <a:cs typeface="Lato"/>
                <a:sym typeface="Lato"/>
              </a:rPr>
              <a:t>Gyroscopes track hand and club orientation through the swing</a:t>
            </a:r>
            <a:r>
              <a:rPr lang="en" sz="1800">
                <a:latin typeface="Lato"/>
                <a:ea typeface="Lato"/>
                <a:cs typeface="Lato"/>
                <a:sym typeface="Lato"/>
              </a:rPr>
              <a:t>.</a:t>
            </a:r>
            <a:endParaRPr sz="180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19"/>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Technical Constraints</a:t>
            </a:r>
            <a:endParaRPr/>
          </a:p>
        </p:txBody>
      </p:sp>
      <p:sp>
        <p:nvSpPr>
          <p:cNvPr id="178" name="Google Shape;178;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79" name="Google Shape;179;p19"/>
          <p:cNvGraphicFramePr/>
          <p:nvPr/>
        </p:nvGraphicFramePr>
        <p:xfrm>
          <a:off x="443900" y="1533813"/>
          <a:ext cx="3000000" cy="3000000"/>
        </p:xfrm>
        <a:graphic>
          <a:graphicData uri="http://schemas.openxmlformats.org/drawingml/2006/table">
            <a:tbl>
              <a:tblPr>
                <a:noFill/>
                <a:tableStyleId>{0FC75C25-446F-4093-AB5E-7B346A8A3902}</a:tableStyleId>
              </a:tblPr>
              <a:tblGrid>
                <a:gridCol w="1963500"/>
                <a:gridCol w="6296300"/>
              </a:tblGrid>
              <a:tr h="254000">
                <a:tc>
                  <a:txBody>
                    <a:bodyPr>
                      <a:noAutofit/>
                    </a:bodyPr>
                    <a:lstStyle/>
                    <a:p>
                      <a:pPr indent="0" lvl="0" marL="0" rtl="0" algn="just">
                        <a:spcBef>
                          <a:spcPts val="0"/>
                        </a:spcBef>
                        <a:spcAft>
                          <a:spcPts val="0"/>
                        </a:spcAft>
                        <a:buNone/>
                      </a:pPr>
                      <a:r>
                        <a:rPr b="1" lang="en" sz="1100">
                          <a:latin typeface="Lato"/>
                          <a:ea typeface="Lato"/>
                          <a:cs typeface="Lato"/>
                          <a:sym typeface="Lato"/>
                        </a:rPr>
                        <a:t>Name</a:t>
                      </a:r>
                      <a:endParaRPr sz="1100">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just">
                        <a:spcBef>
                          <a:spcPts val="0"/>
                        </a:spcBef>
                        <a:spcAft>
                          <a:spcPts val="0"/>
                        </a:spcAft>
                        <a:buNone/>
                      </a:pPr>
                      <a:r>
                        <a:rPr b="1" lang="en" sz="1100">
                          <a:latin typeface="Lato"/>
                          <a:ea typeface="Lato"/>
                          <a:cs typeface="Lato"/>
                          <a:sym typeface="Lato"/>
                        </a:rPr>
                        <a:t>Description</a:t>
                      </a:r>
                      <a:endParaRPr sz="1100">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700">
                <a:tc>
                  <a:txBody>
                    <a:bodyPr>
                      <a:noAutofit/>
                    </a:bodyPr>
                    <a:lstStyle/>
                    <a:p>
                      <a:pPr indent="0" lvl="0" marL="0" rtl="0" algn="just">
                        <a:spcBef>
                          <a:spcPts val="0"/>
                        </a:spcBef>
                        <a:spcAft>
                          <a:spcPts val="0"/>
                        </a:spcAft>
                        <a:buNone/>
                      </a:pPr>
                      <a:r>
                        <a:rPr lang="en" sz="1100">
                          <a:latin typeface="Lato"/>
                          <a:ea typeface="Lato"/>
                          <a:cs typeface="Lato"/>
                          <a:sym typeface="Lato"/>
                        </a:rPr>
                        <a:t>Hand Orientation</a:t>
                      </a:r>
                      <a:endParaRPr sz="1100">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just">
                        <a:spcBef>
                          <a:spcPts val="0"/>
                        </a:spcBef>
                        <a:spcAft>
                          <a:spcPts val="0"/>
                        </a:spcAft>
                        <a:buNone/>
                      </a:pPr>
                      <a:r>
                        <a:rPr lang="en" sz="1100">
                          <a:latin typeface="Lato"/>
                          <a:ea typeface="Lato"/>
                          <a:cs typeface="Lato"/>
                          <a:sym typeface="Lato"/>
                        </a:rPr>
                        <a:t>The glove must determine the angles of wrist flexion, extension, and deviation within a 3° margin of error. Also, the glove must measure wrist acceleration, hand orientation, and hand acceleration within a 5% margin of error.</a:t>
                      </a:r>
                      <a:endParaRPr sz="1100">
                        <a:latin typeface="Lato"/>
                        <a:ea typeface="Lato"/>
                        <a:cs typeface="Lato"/>
                        <a:sym typeface="Lato"/>
                      </a:endParaRPr>
                    </a:p>
                  </a:txBody>
                  <a:tcPr marT="63500" marB="63500" marR="63500" marL="63500">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700">
                <a:tc>
                  <a:txBody>
                    <a:bodyPr>
                      <a:noAutofit/>
                    </a:bodyPr>
                    <a:lstStyle/>
                    <a:p>
                      <a:pPr indent="0" lvl="0" marL="0" rtl="0" algn="just">
                        <a:spcBef>
                          <a:spcPts val="0"/>
                        </a:spcBef>
                        <a:spcAft>
                          <a:spcPts val="0"/>
                        </a:spcAft>
                        <a:buNone/>
                      </a:pPr>
                      <a:r>
                        <a:rPr lang="en" sz="1100">
                          <a:latin typeface="Lato"/>
                          <a:ea typeface="Lato"/>
                          <a:cs typeface="Lato"/>
                          <a:sym typeface="Lato"/>
                        </a:rPr>
                        <a:t>Wireless Communication</a:t>
                      </a:r>
                      <a:endParaRPr sz="1100">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just">
                        <a:spcBef>
                          <a:spcPts val="0"/>
                        </a:spcBef>
                        <a:spcAft>
                          <a:spcPts val="0"/>
                        </a:spcAft>
                        <a:buNone/>
                      </a:pPr>
                      <a:r>
                        <a:rPr lang="en" sz="1100">
                          <a:latin typeface="Lato"/>
                          <a:ea typeface="Lato"/>
                          <a:cs typeface="Lato"/>
                          <a:sym typeface="Lato"/>
                        </a:rPr>
                        <a:t>The wrist-mounted controller must communicate wirelessly with a range that will span the average width of a tee box: 30 feet.</a:t>
                      </a:r>
                      <a:endParaRPr sz="1100">
                        <a:latin typeface="Lato"/>
                        <a:ea typeface="Lato"/>
                        <a:cs typeface="Lato"/>
                        <a:sym typeface="Lato"/>
                      </a:endParaRPr>
                    </a:p>
                  </a:txBody>
                  <a:tcPr marT="63500" marB="63500" marR="63500" marL="63500">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700">
                <a:tc>
                  <a:txBody>
                    <a:bodyPr>
                      <a:noAutofit/>
                    </a:bodyPr>
                    <a:lstStyle/>
                    <a:p>
                      <a:pPr indent="0" lvl="0" marL="0" rtl="0" algn="just">
                        <a:spcBef>
                          <a:spcPts val="0"/>
                        </a:spcBef>
                        <a:spcAft>
                          <a:spcPts val="0"/>
                        </a:spcAft>
                        <a:buNone/>
                      </a:pPr>
                      <a:r>
                        <a:rPr lang="en" sz="1100">
                          <a:latin typeface="Lato"/>
                          <a:ea typeface="Lato"/>
                          <a:cs typeface="Lato"/>
                          <a:sym typeface="Lato"/>
                        </a:rPr>
                        <a:t>Data Display</a:t>
                      </a:r>
                      <a:endParaRPr sz="1100">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just">
                        <a:spcBef>
                          <a:spcPts val="0"/>
                        </a:spcBef>
                        <a:spcAft>
                          <a:spcPts val="0"/>
                        </a:spcAft>
                        <a:buNone/>
                      </a:pPr>
                      <a:r>
                        <a:rPr lang="en" sz="1100">
                          <a:latin typeface="Lato"/>
                          <a:ea typeface="Lato"/>
                          <a:cs typeface="Lato"/>
                          <a:sym typeface="Lato"/>
                        </a:rPr>
                        <a:t>The system must communicate its measurements to a visual application that will display these metrics through a simple interface. The data can be analyzed after recording a swing, or real-time with both modes supporting a data rate of 100 hertz.</a:t>
                      </a:r>
                      <a:endParaRPr sz="1100">
                        <a:latin typeface="Lato"/>
                        <a:ea typeface="Lato"/>
                        <a:cs typeface="Lato"/>
                        <a:sym typeface="Lato"/>
                      </a:endParaRPr>
                    </a:p>
                  </a:txBody>
                  <a:tcPr marT="63500" marB="63500" marR="63500" marL="63500">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700">
                <a:tc>
                  <a:txBody>
                    <a:bodyPr>
                      <a:noAutofit/>
                    </a:bodyPr>
                    <a:lstStyle/>
                    <a:p>
                      <a:pPr indent="0" lvl="0" marL="0" rtl="0" algn="just">
                        <a:spcBef>
                          <a:spcPts val="0"/>
                        </a:spcBef>
                        <a:spcAft>
                          <a:spcPts val="0"/>
                        </a:spcAft>
                        <a:buNone/>
                      </a:pPr>
                      <a:r>
                        <a:rPr lang="en" sz="1100">
                          <a:latin typeface="Lato"/>
                          <a:ea typeface="Lato"/>
                          <a:cs typeface="Lato"/>
                          <a:sym typeface="Lato"/>
                        </a:rPr>
                        <a:t>Unobtrusive</a:t>
                      </a:r>
                      <a:endParaRPr sz="1100">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just">
                        <a:spcBef>
                          <a:spcPts val="0"/>
                        </a:spcBef>
                        <a:spcAft>
                          <a:spcPts val="0"/>
                        </a:spcAft>
                        <a:buNone/>
                      </a:pPr>
                      <a:r>
                        <a:rPr lang="en" sz="1100">
                          <a:latin typeface="Lato"/>
                          <a:ea typeface="Lato"/>
                          <a:cs typeface="Lato"/>
                          <a:sym typeface="Lato"/>
                        </a:rPr>
                        <a:t>The user must not be obstructed while gripping the club with the glove on. The wrist-mounted computer must have a footprint smaller than the average sweat-band size of 3 inches. The sensor wires in the glove must not interfere with swing motion.</a:t>
                      </a:r>
                      <a:endParaRPr sz="1100">
                        <a:latin typeface="Lato"/>
                        <a:ea typeface="Lato"/>
                        <a:cs typeface="Lato"/>
                        <a:sym typeface="Lato"/>
                      </a:endParaRPr>
                    </a:p>
                  </a:txBody>
                  <a:tcPr marT="63500" marB="63500" marR="63500" marL="63500">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700">
                <a:tc>
                  <a:txBody>
                    <a:bodyPr>
                      <a:noAutofit/>
                    </a:bodyPr>
                    <a:lstStyle/>
                    <a:p>
                      <a:pPr indent="0" lvl="0" marL="0" rtl="0" algn="just">
                        <a:spcBef>
                          <a:spcPts val="0"/>
                        </a:spcBef>
                        <a:spcAft>
                          <a:spcPts val="0"/>
                        </a:spcAft>
                        <a:buNone/>
                      </a:pPr>
                      <a:r>
                        <a:rPr lang="en" sz="1100">
                          <a:latin typeface="Lato"/>
                          <a:ea typeface="Lato"/>
                          <a:cs typeface="Lato"/>
                          <a:sym typeface="Lato"/>
                        </a:rPr>
                        <a:t>Portability</a:t>
                      </a:r>
                      <a:endParaRPr sz="1100">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just">
                        <a:spcBef>
                          <a:spcPts val="0"/>
                        </a:spcBef>
                        <a:spcAft>
                          <a:spcPts val="0"/>
                        </a:spcAft>
                        <a:buNone/>
                      </a:pPr>
                      <a:r>
                        <a:rPr lang="en" sz="1100">
                          <a:latin typeface="Lato"/>
                          <a:ea typeface="Lato"/>
                          <a:cs typeface="Lato"/>
                          <a:sym typeface="Lato"/>
                        </a:rPr>
                        <a:t>The wrist-mounted controller must be battery powered and not require manual calibration on start-up.</a:t>
                      </a:r>
                      <a:endParaRPr sz="1100">
                        <a:latin typeface="Lato"/>
                        <a:ea typeface="Lato"/>
                        <a:cs typeface="Lato"/>
                        <a:sym typeface="Lato"/>
                      </a:endParaRPr>
                    </a:p>
                  </a:txBody>
                  <a:tcPr marT="63500" marB="63500" marR="63500" marL="63500">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0"/>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Practical </a:t>
            </a:r>
            <a:r>
              <a:rPr lang="en"/>
              <a:t>Constraints</a:t>
            </a:r>
            <a:endParaRPr/>
          </a:p>
        </p:txBody>
      </p:sp>
      <p:sp>
        <p:nvSpPr>
          <p:cNvPr id="185" name="Google Shape;185;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86" name="Google Shape;186;p20"/>
          <p:cNvGraphicFramePr/>
          <p:nvPr/>
        </p:nvGraphicFramePr>
        <p:xfrm>
          <a:off x="443900" y="1533813"/>
          <a:ext cx="3000000" cy="3000000"/>
        </p:xfrm>
        <a:graphic>
          <a:graphicData uri="http://schemas.openxmlformats.org/drawingml/2006/table">
            <a:tbl>
              <a:tblPr>
                <a:noFill/>
                <a:tableStyleId>{0FC75C25-446F-4093-AB5E-7B346A8A3902}</a:tableStyleId>
              </a:tblPr>
              <a:tblGrid>
                <a:gridCol w="1973700"/>
                <a:gridCol w="6328975"/>
              </a:tblGrid>
              <a:tr h="452325">
                <a:tc>
                  <a:txBody>
                    <a:bodyPr>
                      <a:noAutofit/>
                    </a:bodyPr>
                    <a:lstStyle/>
                    <a:p>
                      <a:pPr indent="0" lvl="0" marL="0" rtl="0" algn="just">
                        <a:spcBef>
                          <a:spcPts val="0"/>
                        </a:spcBef>
                        <a:spcAft>
                          <a:spcPts val="0"/>
                        </a:spcAft>
                        <a:buNone/>
                      </a:pPr>
                      <a:r>
                        <a:rPr b="1" lang="en" sz="1100">
                          <a:latin typeface="Lato"/>
                          <a:ea typeface="Lato"/>
                          <a:cs typeface="Lato"/>
                          <a:sym typeface="Lato"/>
                        </a:rPr>
                        <a:t>Name</a:t>
                      </a:r>
                      <a:endParaRPr sz="1100">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just">
                        <a:spcBef>
                          <a:spcPts val="0"/>
                        </a:spcBef>
                        <a:spcAft>
                          <a:spcPts val="0"/>
                        </a:spcAft>
                        <a:buNone/>
                      </a:pPr>
                      <a:r>
                        <a:rPr b="1" lang="en" sz="1100">
                          <a:latin typeface="Lato"/>
                          <a:ea typeface="Lato"/>
                          <a:cs typeface="Lato"/>
                          <a:sym typeface="Lato"/>
                        </a:rPr>
                        <a:t>Description</a:t>
                      </a:r>
                      <a:endParaRPr sz="1100">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66775">
                <a:tc>
                  <a:txBody>
                    <a:bodyPr>
                      <a:noAutofit/>
                    </a:bodyPr>
                    <a:lstStyle/>
                    <a:p>
                      <a:pPr indent="0" lvl="0" marL="0" rtl="0" algn="just">
                        <a:spcBef>
                          <a:spcPts val="0"/>
                        </a:spcBef>
                        <a:spcAft>
                          <a:spcPts val="0"/>
                        </a:spcAft>
                        <a:buNone/>
                      </a:pPr>
                      <a:r>
                        <a:rPr lang="en" sz="1100">
                          <a:latin typeface="Lato"/>
                          <a:ea typeface="Lato"/>
                          <a:cs typeface="Lato"/>
                          <a:sym typeface="Lato"/>
                        </a:rPr>
                        <a:t>Manufacturability</a:t>
                      </a:r>
                      <a:endParaRPr sz="1100">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The garment and controller must be modular and allow swapping if a subsystem fails.</a:t>
                      </a:r>
                      <a:endParaRPr sz="1100">
                        <a:latin typeface="Lato"/>
                        <a:ea typeface="Lato"/>
                        <a:cs typeface="Lato"/>
                        <a:sym typeface="Lato"/>
                      </a:endParaRPr>
                    </a:p>
                  </a:txBody>
                  <a:tcPr marT="63500" marB="63500" marR="63500" marL="63500">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66775">
                <a:tc>
                  <a:txBody>
                    <a:bodyPr>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Sustainability</a:t>
                      </a:r>
                      <a:endParaRPr sz="1100">
                        <a:latin typeface="Lato"/>
                        <a:ea typeface="Lato"/>
                        <a:cs typeface="Lato"/>
                        <a:sym typeface="Lato"/>
                      </a:endParaRPr>
                    </a:p>
                  </a:txBody>
                  <a:tcPr marT="63500" marB="63500" marR="63500" marL="63500">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The glove must have adequate battery life of at least 5 hours. </a:t>
                      </a:r>
                      <a:endParaRPr sz="1100">
                        <a:latin typeface="Lato"/>
                        <a:ea typeface="Lato"/>
                        <a:cs typeface="Lato"/>
                        <a:sym typeface="Lato"/>
                      </a:endParaRPr>
                    </a:p>
                  </a:txBody>
                  <a:tcPr marT="63500" marB="63500" marR="63500" marL="63500">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1"/>
          <p:cNvSpPr txBox="1"/>
          <p:nvPr>
            <p:ph type="title"/>
          </p:nvPr>
        </p:nvSpPr>
        <p:spPr>
          <a:xfrm>
            <a:off x="729450" y="64008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Overview</a:t>
            </a:r>
            <a:endParaRPr/>
          </a:p>
        </p:txBody>
      </p:sp>
      <p:pic>
        <p:nvPicPr>
          <p:cNvPr id="192" name="Google Shape;192;p21"/>
          <p:cNvPicPr preferRelativeResize="0"/>
          <p:nvPr/>
        </p:nvPicPr>
        <p:blipFill rotWithShape="1">
          <a:blip r:embed="rId3">
            <a:alphaModFix/>
          </a:blip>
          <a:srcRect b="2597" l="0" r="0" t="2588"/>
          <a:stretch/>
        </p:blipFill>
        <p:spPr>
          <a:xfrm>
            <a:off x="541138" y="1381130"/>
            <a:ext cx="8366532" cy="3663421"/>
          </a:xfrm>
          <a:prstGeom prst="rect">
            <a:avLst/>
          </a:prstGeom>
          <a:noFill/>
          <a:ln>
            <a:noFill/>
          </a:ln>
        </p:spPr>
      </p:pic>
      <p:sp>
        <p:nvSpPr>
          <p:cNvPr id="193" name="Google Shape;193;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